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0160000" cy="11150600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Calibri Light" panose="020F0302020204030204" pitchFamily="34" charset="0"/>
      <p:regular r:id="rId18"/>
      <p: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34BC4B-01BE-4653-A986-8B6EE9540F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824879"/>
            <a:ext cx="7620000" cy="3882061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BC598D2-93EC-4FA4-8992-68A234A24C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5856647"/>
            <a:ext cx="7620000" cy="269214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6698CA-50C1-46A3-AA35-74EF78C2DC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5923D-57F4-4D9A-A68F-1C8EE8974868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124EF6-1353-4838-A0EB-688A56D83E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7C87E2-DD61-4532-8BC2-21C69E956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A38E4-E586-4072-A39C-9D648B4C2D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47058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8ADAF-4631-449B-A92E-635A3A4EF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3A8F0A-1AEB-4533-9DA0-496FC2AE85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9A4662-C8E7-4AFC-9C7C-CDE48C043E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5923D-57F4-4D9A-A68F-1C8EE8974868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0EFD74-4832-47F8-B47E-270293C82A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58BFD7-ED14-4E0F-8AAF-8EDAD7EB1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A38E4-E586-4072-A39C-9D648B4C2D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6877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D8D852-65D7-4341-99A5-7A3DFC3F64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2779910"/>
            <a:ext cx="8763000" cy="4638339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C4E28C-145E-40E7-B1AC-DA2F06FE0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7462129"/>
            <a:ext cx="8763000" cy="243919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3988FE-E5BD-4DB9-B3EA-8A9186E37D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5923D-57F4-4D9A-A68F-1C8EE8974868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720C2C-D3C3-4485-91C3-F6C5F3DB62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AA973E-D92F-4226-97E8-9A35BB3DA6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A38E4-E586-4072-A39C-9D648B4C2D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5212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B3C714-C204-453C-BB40-EEDF333866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EC54F6-C6F9-495C-B8A9-F7AA718359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968331"/>
            <a:ext cx="4318000" cy="707495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0EE222-01EA-4FC1-BECE-26F617176A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968331"/>
            <a:ext cx="4318000" cy="707495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2EAE4B-B807-4E3A-85B2-44A14DC29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5923D-57F4-4D9A-A68F-1C8EE8974868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3740BF-ADCC-4382-A8C0-6CB2327243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F30B28-1143-400C-AC47-BEEDDF900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A38E4-E586-4072-A39C-9D648B4C2D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8560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298C11-1C9E-4D4A-810D-B8C7322851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593669"/>
            <a:ext cx="8763000" cy="2155267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8DA821-05FF-4D9B-BE5C-F052B32AB4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2733446"/>
            <a:ext cx="4298156" cy="1339620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5E4E4-073F-463D-B768-88B63E6C49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4073066"/>
            <a:ext cx="4298156" cy="599086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E852F5-9467-450D-8B4B-463B182056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2733446"/>
            <a:ext cx="4319323" cy="1339620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FE8C84-96F6-4B2B-8E6B-F8BEDD7EC8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4073066"/>
            <a:ext cx="4319323" cy="599086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879F153-C5C6-4D7C-B34F-DAD64F3E73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5923D-57F4-4D9A-A68F-1C8EE8974868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5DE1636-4759-426E-9FB8-104EE0AD4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2FB0053-E7FA-478A-BA63-4ED2EA06A4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A38E4-E586-4072-A39C-9D648B4C2D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011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6EF14-5762-4CC5-9C48-344A9038A1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4858DB-58FC-4B1B-B510-3A1FD40090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5923D-57F4-4D9A-A68F-1C8EE8974868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4E9A076-9A37-4CC9-921F-3957083857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E180F5-4049-42BA-A7EB-7C022A190C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A38E4-E586-4072-A39C-9D648B4C2D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2099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491F621-AE36-4E12-AE90-FE43E6FD33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5923D-57F4-4D9A-A68F-1C8EE8974868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3BD1CCF-E11D-4EB8-A70A-672EF1A23A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CB0F18-C818-419A-80B3-6F3013FC26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A38E4-E586-4072-A39C-9D648B4C2D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5626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2A25F4-6AAB-49A0-B0FB-36973330AF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743373"/>
            <a:ext cx="3276864" cy="2601807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5C455F-C7A5-435C-841B-4D26EA7BCB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605482"/>
            <a:ext cx="5143500" cy="7924153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100EC2-8302-452A-A654-244244DA99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3345180"/>
            <a:ext cx="3276864" cy="6197360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1F198E-0B03-42AC-B6F9-A29C566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5923D-57F4-4D9A-A68F-1C8EE8974868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0BA1A3-C134-4F90-807C-CBCF3CCE31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C5453D-739D-40B1-934D-01C3F7A7D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A38E4-E586-4072-A39C-9D648B4C2D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9994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98C67-BC3B-4E48-A393-64E94F5F82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743373"/>
            <a:ext cx="3276864" cy="2601807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1FCE614-0C67-4689-9719-7774AC25C7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605482"/>
            <a:ext cx="5143500" cy="7924153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92AC98-B7E9-4842-A467-4CBD86A5DD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3345180"/>
            <a:ext cx="3276864" cy="6197360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9C861C-4AA4-489F-9839-461260D931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5923D-57F4-4D9A-A68F-1C8EE8974868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A4F442-DE58-4877-8360-65EF70FF6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823CB8-0A5E-4452-92F3-1D487CA25D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A38E4-E586-4072-A39C-9D648B4C2D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4980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942E1E-0AD6-44DA-9EBC-CA106F757D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8A3BB3A-6171-481F-8C2A-A974847C86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BA7D05-1803-4BA1-9E1F-481A2BE256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5923D-57F4-4D9A-A68F-1C8EE8974868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7AD2FA-CCA9-4926-9583-8FCC83286E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F32920-DCFA-4A75-9B3F-217DAD06B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A38E4-E586-4072-A39C-9D648B4C2D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929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DFFA2EB-A6EC-474B-B807-F86C520C980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593666"/>
            <a:ext cx="2190750" cy="944961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C32D24C-EC38-4AAD-9849-AC9B9CE674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593666"/>
            <a:ext cx="6445250" cy="944961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BA7602-F905-49BC-969D-F816B8A6F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5923D-57F4-4D9A-A68F-1C8EE8974868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83141D-9ADF-46F3-A6FD-397292B02E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D1F2C5-038B-4116-8F9E-950C25FC55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DA38E4-E586-4072-A39C-9D648B4C2D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593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54F8040-8B82-4A77-9A11-67DA79A8DF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593669"/>
            <a:ext cx="8763000" cy="215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F0A76F-EAA5-4C86-91E0-414AA5B023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968331"/>
            <a:ext cx="8763000" cy="70749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31B574-C834-4EB6-BB24-880CFB3521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10334957"/>
            <a:ext cx="2286000" cy="59366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D5923D-57F4-4D9A-A68F-1C8EE8974868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9537A6-4717-410B-BC13-767DD3C440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10334957"/>
            <a:ext cx="3429000" cy="59366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CF49FC-6419-44F4-B1CF-58FBBFAA40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10334957"/>
            <a:ext cx="2286000" cy="59366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DA38E4-E586-4072-A39C-9D648B4C2D3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045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hyperlink" Target="file:///\\server01\student_share\iPad\Sharon\Opal\Opal%20play%20assembly%2010\IMG_0177.MOV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86C9407-6035-4678-8015-3235B0D9F171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150" y="158750"/>
            <a:ext cx="5272278" cy="543445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13079511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B79DF45-388C-4A8E-BFBA-9CE1A4A9F2AD}"/>
              </a:ext>
            </a:extLst>
          </p:cNvPr>
          <p:cNvSpPr txBox="1"/>
          <p:nvPr/>
        </p:nvSpPr>
        <p:spPr>
          <a:xfrm>
            <a:off x="3022600" y="0"/>
            <a:ext cx="3464433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Celebration</a:t>
            </a:r>
          </a:p>
        </p:txBody>
      </p:sp>
      <p:pic>
        <p:nvPicPr>
          <p:cNvPr id="4" name="Picture 3">
            <a:hlinkClick r:id="rId2" action="ppaction://hlinkfile"/>
            <a:extLst>
              <a:ext uri="{FF2B5EF4-FFF2-40B4-BE49-F238E27FC236}">
                <a16:creationId xmlns:a16="http://schemas.microsoft.com/office/drawing/2014/main" id="{6215E94D-B36C-4057-BAAC-1667F330D3D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900" y="1282700"/>
            <a:ext cx="5233543" cy="644156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25572409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6E47F27-0F39-49B2-87B1-BC7CD09E9290}"/>
              </a:ext>
            </a:extLst>
          </p:cNvPr>
          <p:cNvSpPr txBox="1"/>
          <p:nvPr/>
        </p:nvSpPr>
        <p:spPr>
          <a:xfrm>
            <a:off x="3352800" y="0"/>
            <a:ext cx="2065350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Inform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17AF77F-9908-487D-9131-2E5DAFD707C3}"/>
              </a:ext>
            </a:extLst>
          </p:cNvPr>
          <p:cNvSpPr txBox="1"/>
          <p:nvPr/>
        </p:nvSpPr>
        <p:spPr>
          <a:xfrm>
            <a:off x="469900" y="787400"/>
            <a:ext cx="955040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PrimaryInfant - 36"/>
              </a:rPr>
              <a:t>This week, we will introduce the slope behind the trim trail.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657B3A2-3BA9-42B8-B277-07309DEC7381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1879600"/>
            <a:ext cx="4364355" cy="354838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Free-form: Shape 5">
            <a:extLst>
              <a:ext uri="{FF2B5EF4-FFF2-40B4-BE49-F238E27FC236}">
                <a16:creationId xmlns:a16="http://schemas.microsoft.com/office/drawing/2014/main" id="{A46573EC-574F-43DD-A8A9-74BCF480E7F7}"/>
              </a:ext>
            </a:extLst>
          </p:cNvPr>
          <p:cNvSpPr/>
          <p:nvPr/>
        </p:nvSpPr>
        <p:spPr>
          <a:xfrm>
            <a:off x="3515425" y="2032791"/>
            <a:ext cx="412235" cy="199660"/>
          </a:xfrm>
          <a:custGeom>
            <a:avLst/>
            <a:gdLst/>
            <a:ahLst/>
            <a:cxnLst/>
            <a:rect l="0" t="0" r="0" b="0"/>
            <a:pathLst>
              <a:path w="412235" h="199660">
                <a:moveTo>
                  <a:pt x="206117" y="84855"/>
                </a:moveTo>
                <a:lnTo>
                  <a:pt x="381259" y="0"/>
                </a:lnTo>
                <a:lnTo>
                  <a:pt x="412234" y="14975"/>
                </a:lnTo>
                <a:lnTo>
                  <a:pt x="237091" y="99830"/>
                </a:lnTo>
                <a:lnTo>
                  <a:pt x="412234" y="184685"/>
                </a:lnTo>
                <a:lnTo>
                  <a:pt x="381259" y="199659"/>
                </a:lnTo>
                <a:lnTo>
                  <a:pt x="206117" y="114804"/>
                </a:lnTo>
                <a:lnTo>
                  <a:pt x="30974" y="199659"/>
                </a:lnTo>
                <a:lnTo>
                  <a:pt x="0" y="184685"/>
                </a:lnTo>
                <a:lnTo>
                  <a:pt x="175143" y="99830"/>
                </a:lnTo>
                <a:lnTo>
                  <a:pt x="0" y="14975"/>
                </a:lnTo>
                <a:lnTo>
                  <a:pt x="30974" y="0"/>
                </a:lnTo>
                <a:close/>
              </a:path>
            </a:pathLst>
          </a:custGeom>
          <a:solidFill>
            <a:srgbClr val="FFFFFF"/>
          </a:solidFill>
          <a:ln w="38100" cap="flat" cmpd="sng" algn="ctr">
            <a:solidFill>
              <a:srgbClr val="FFFF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5054092-D114-478E-82D4-38DB1F4941D9}"/>
              </a:ext>
            </a:extLst>
          </p:cNvPr>
          <p:cNvPicPr>
            <a:picLocks/>
          </p:cNvPicPr>
          <p:nvPr/>
        </p:nvPicPr>
        <p:blipFill>
          <a:blip r:embed="rId3">
            <a:clrChange>
              <a:clrFrom>
                <a:srgbClr val="FFB6C1"/>
              </a:clrFrom>
              <a:clrTo>
                <a:srgbClr val="FFB6C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8700" y="2108200"/>
            <a:ext cx="3619500" cy="11049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A38BE3F-02E5-4063-B1C0-30EDB65E623F}"/>
              </a:ext>
            </a:extLst>
          </p:cNvPr>
          <p:cNvCxnSpPr/>
          <p:nvPr/>
        </p:nvCxnSpPr>
        <p:spPr>
          <a:xfrm>
            <a:off x="6989318" y="2960624"/>
            <a:ext cx="0" cy="696976"/>
          </a:xfrm>
          <a:prstGeom prst="line">
            <a:avLst/>
          </a:prstGeom>
          <a:ln w="38100" cap="flat" cmpd="sng" algn="ctr">
            <a:solidFill>
              <a:srgbClr val="FFFFFF"/>
            </a:solidFill>
            <a:prstDash val="solid"/>
            <a:miter lim="800000"/>
            <a:headEnd type="non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Free-form: Shape 9">
            <a:extLst>
              <a:ext uri="{FF2B5EF4-FFF2-40B4-BE49-F238E27FC236}">
                <a16:creationId xmlns:a16="http://schemas.microsoft.com/office/drawing/2014/main" id="{63F43880-CC75-4AB9-AD34-3FE11D17789E}"/>
              </a:ext>
            </a:extLst>
          </p:cNvPr>
          <p:cNvSpPr/>
          <p:nvPr/>
        </p:nvSpPr>
        <p:spPr>
          <a:xfrm>
            <a:off x="6855525" y="3886991"/>
            <a:ext cx="281721" cy="114275"/>
          </a:xfrm>
          <a:custGeom>
            <a:avLst/>
            <a:gdLst/>
            <a:ahLst/>
            <a:cxnLst/>
            <a:rect l="0" t="0" r="0" b="0"/>
            <a:pathLst>
              <a:path w="281721" h="114275">
                <a:moveTo>
                  <a:pt x="140860" y="48566"/>
                </a:moveTo>
                <a:lnTo>
                  <a:pt x="260551" y="0"/>
                </a:lnTo>
                <a:lnTo>
                  <a:pt x="281720" y="8572"/>
                </a:lnTo>
                <a:lnTo>
                  <a:pt x="162027" y="57136"/>
                </a:lnTo>
                <a:lnTo>
                  <a:pt x="281720" y="105702"/>
                </a:lnTo>
                <a:lnTo>
                  <a:pt x="260551" y="114274"/>
                </a:lnTo>
                <a:lnTo>
                  <a:pt x="140860" y="65708"/>
                </a:lnTo>
                <a:lnTo>
                  <a:pt x="21168" y="114274"/>
                </a:lnTo>
                <a:lnTo>
                  <a:pt x="0" y="105702"/>
                </a:lnTo>
                <a:lnTo>
                  <a:pt x="119692" y="57136"/>
                </a:lnTo>
                <a:lnTo>
                  <a:pt x="0" y="8572"/>
                </a:lnTo>
                <a:lnTo>
                  <a:pt x="21168" y="0"/>
                </a:lnTo>
                <a:close/>
              </a:path>
            </a:pathLst>
          </a:custGeom>
          <a:solidFill>
            <a:srgbClr val="FFFFFF"/>
          </a:solidFill>
          <a:ln w="38100" cap="flat" cmpd="sng" algn="ctr">
            <a:solidFill>
              <a:srgbClr val="FFFF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08791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8549775-7DB9-44A2-9A44-47769D169F1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00" y="177800"/>
            <a:ext cx="4108196" cy="286359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709746E-ED82-4F6D-B3E5-55DA362B84C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400" y="1371600"/>
            <a:ext cx="4438396" cy="3206496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5662954-6D85-4907-9B7B-1FBE5D185D5D}"/>
              </a:ext>
            </a:extLst>
          </p:cNvPr>
          <p:cNvSpPr txBox="1"/>
          <p:nvPr/>
        </p:nvSpPr>
        <p:spPr>
          <a:xfrm>
            <a:off x="774700" y="152400"/>
            <a:ext cx="2350973" cy="47705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500" b="1">
                <a:solidFill>
                  <a:srgbClr val="000000"/>
                </a:solidFill>
                <a:latin typeface="SassoonInfant - 42"/>
              </a:rPr>
              <a:t>Beginning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09594EB-12D9-46BE-A0FC-1D1F97A2BE82}"/>
              </a:ext>
            </a:extLst>
          </p:cNvPr>
          <p:cNvSpPr txBox="1"/>
          <p:nvPr/>
        </p:nvSpPr>
        <p:spPr>
          <a:xfrm>
            <a:off x="8280400" y="3797300"/>
            <a:ext cx="1038504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b="1">
                <a:solidFill>
                  <a:srgbClr val="000000"/>
                </a:solidFill>
                <a:latin typeface="SassoonInfant - 45"/>
              </a:rPr>
              <a:t>End</a:t>
            </a:r>
          </a:p>
        </p:txBody>
      </p:sp>
    </p:spTree>
    <p:extLst>
      <p:ext uri="{BB962C8B-B14F-4D97-AF65-F5344CB8AC3E}">
        <p14:creationId xmlns:p14="http://schemas.microsoft.com/office/powerpoint/2010/main" val="381854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4E7B99-F9F1-4F5D-9C31-CD83632DCAA6}"/>
              </a:ext>
            </a:extLst>
          </p:cNvPr>
          <p:cNvSpPr txBox="1"/>
          <p:nvPr/>
        </p:nvSpPr>
        <p:spPr>
          <a:xfrm>
            <a:off x="3594100" y="0"/>
            <a:ext cx="2668854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Innovate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30A499-9185-42A0-96F1-C3AFE4ECB856}"/>
              </a:ext>
            </a:extLst>
          </p:cNvPr>
          <p:cNvSpPr txBox="1"/>
          <p:nvPr/>
        </p:nvSpPr>
        <p:spPr>
          <a:xfrm>
            <a:off x="342900" y="736600"/>
            <a:ext cx="4885893" cy="1400383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700">
                <a:solidFill>
                  <a:srgbClr val="000000"/>
                </a:solidFill>
                <a:latin typeface="SassoonPrimaryInfant - 29"/>
              </a:rPr>
              <a:t>How can we play on the slope?</a:t>
            </a:r>
          </a:p>
          <a:p>
            <a:r>
              <a:rPr lang="en-GB" sz="1700">
                <a:solidFill>
                  <a:srgbClr val="000000"/>
                </a:solidFill>
                <a:latin typeface="SassoonPrimaryInfant - 29"/>
              </a:rPr>
              <a:t>Roll down- pencil roll</a:t>
            </a:r>
          </a:p>
          <a:p>
            <a:r>
              <a:rPr lang="en-GB" sz="1700">
                <a:solidFill>
                  <a:srgbClr val="000000"/>
                </a:solidFill>
                <a:latin typeface="SassoonPrimaryInfant - 29"/>
              </a:rPr>
              <a:t>Social place for a chat</a:t>
            </a:r>
          </a:p>
          <a:p>
            <a:r>
              <a:rPr lang="en-GB" sz="1700">
                <a:solidFill>
                  <a:srgbClr val="000000"/>
                </a:solidFill>
                <a:latin typeface="SassoonPrimaryInfant - 29"/>
              </a:rPr>
              <a:t>Race</a:t>
            </a:r>
          </a:p>
          <a:p>
            <a:r>
              <a:rPr lang="en-GB" sz="1700">
                <a:solidFill>
                  <a:srgbClr val="000000"/>
                </a:solidFill>
                <a:latin typeface="SassoonPrimaryInfant - 29"/>
              </a:rPr>
              <a:t>Roll objects down it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6E682F9-AC03-4226-A9D7-2CC847C5F3ED}"/>
              </a:ext>
            </a:extLst>
          </p:cNvPr>
          <p:cNvSpPr txBox="1"/>
          <p:nvPr/>
        </p:nvSpPr>
        <p:spPr>
          <a:xfrm>
            <a:off x="6083300" y="1536700"/>
            <a:ext cx="3235477" cy="6463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>
                <a:solidFill>
                  <a:srgbClr val="000000"/>
                </a:solidFill>
                <a:latin typeface="SassoonCRInfant - 30"/>
              </a:rPr>
              <a:t>Pretend to have a camp fire</a:t>
            </a:r>
          </a:p>
          <a:p>
            <a:r>
              <a:rPr lang="en-GB">
                <a:solidFill>
                  <a:srgbClr val="000000"/>
                </a:solidFill>
                <a:latin typeface="SassoonCRInfant - 30"/>
              </a:rPr>
              <a:t>Hopscotch</a:t>
            </a:r>
          </a:p>
        </p:txBody>
      </p:sp>
    </p:spTree>
    <p:extLst>
      <p:ext uri="{BB962C8B-B14F-4D97-AF65-F5344CB8AC3E}">
        <p14:creationId xmlns:p14="http://schemas.microsoft.com/office/powerpoint/2010/main" val="16936557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D9D382D-04BB-46B6-B123-C06D2B54BACF}"/>
              </a:ext>
            </a:extLst>
          </p:cNvPr>
          <p:cNvSpPr txBox="1"/>
          <p:nvPr/>
        </p:nvSpPr>
        <p:spPr>
          <a:xfrm>
            <a:off x="3911600" y="0"/>
            <a:ext cx="2986659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Negotiate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2BE22FE-07DD-4442-BE05-4FFE46DD246B}"/>
              </a:ext>
            </a:extLst>
          </p:cNvPr>
          <p:cNvSpPr txBox="1"/>
          <p:nvPr/>
        </p:nvSpPr>
        <p:spPr>
          <a:xfrm>
            <a:off x="50800" y="660400"/>
            <a:ext cx="6839509" cy="203132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400">
                <a:solidFill>
                  <a:srgbClr val="000000"/>
                </a:solidFill>
                <a:latin typeface="SassoonPrimaryInfant - 24"/>
              </a:rPr>
              <a:t>What rules do we need to play on the slope?</a:t>
            </a:r>
          </a:p>
          <a:p>
            <a:r>
              <a:rPr lang="en-GB" sz="1400">
                <a:solidFill>
                  <a:srgbClr val="000000"/>
                </a:solidFill>
                <a:latin typeface="SassoonPrimaryInfant - 24"/>
              </a:rPr>
              <a:t>No pushing people down</a:t>
            </a:r>
          </a:p>
          <a:p>
            <a:r>
              <a:rPr lang="en-GB" sz="1400">
                <a:solidFill>
                  <a:srgbClr val="000000"/>
                </a:solidFill>
                <a:latin typeface="SassoonPrimaryInfant - 24"/>
              </a:rPr>
              <a:t>No throwing things down it</a:t>
            </a:r>
          </a:p>
          <a:p>
            <a:r>
              <a:rPr lang="en-GB" sz="1400">
                <a:solidFill>
                  <a:srgbClr val="000000"/>
                </a:solidFill>
                <a:latin typeface="SassoonPrimaryInfant - 24"/>
              </a:rPr>
              <a:t>No rolling head first</a:t>
            </a:r>
          </a:p>
          <a:p>
            <a:r>
              <a:rPr lang="en-GB" sz="1400">
                <a:solidFill>
                  <a:srgbClr val="000000"/>
                </a:solidFill>
                <a:latin typeface="SassoonPrimaryInfant - 24"/>
              </a:rPr>
              <a:t>Don't roll the tyres into people</a:t>
            </a:r>
          </a:p>
          <a:p>
            <a:r>
              <a:rPr lang="en-GB" sz="1400">
                <a:solidFill>
                  <a:srgbClr val="000000"/>
                </a:solidFill>
                <a:latin typeface="SassoonPrimaryInfant - 24"/>
              </a:rPr>
              <a:t>Don't put sticks in the ground</a:t>
            </a:r>
          </a:p>
          <a:p>
            <a:r>
              <a:rPr lang="en-GB" sz="1400">
                <a:solidFill>
                  <a:srgbClr val="000000"/>
                </a:solidFill>
                <a:latin typeface="SassoonPrimaryInfant - 24"/>
              </a:rPr>
              <a:t>Stay within the boundaries</a:t>
            </a:r>
          </a:p>
          <a:p>
            <a:r>
              <a:rPr lang="en-GB" sz="1400">
                <a:solidFill>
                  <a:srgbClr val="000000"/>
                </a:solidFill>
                <a:latin typeface="SassoonPrimaryInfant - 24"/>
              </a:rPr>
              <a:t>Be careful of the prickles!</a:t>
            </a:r>
          </a:p>
          <a:p>
            <a:r>
              <a:rPr lang="en-GB" sz="1400">
                <a:solidFill>
                  <a:srgbClr val="000000"/>
                </a:solidFill>
                <a:latin typeface="SassoonPrimaryInfant - 24"/>
              </a:rPr>
              <a:t>No cartwheeling down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BB2408D-DD47-47A9-956B-48EAA64E5694}"/>
              </a:ext>
            </a:extLst>
          </p:cNvPr>
          <p:cNvSpPr txBox="1"/>
          <p:nvPr/>
        </p:nvSpPr>
        <p:spPr>
          <a:xfrm>
            <a:off x="5156200" y="1460500"/>
            <a:ext cx="3404667" cy="7386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Wear your wellies</a:t>
            </a:r>
          </a:p>
          <a:p>
            <a:endParaRPr lang="en-GB" sz="2100">
              <a:solidFill>
                <a:srgbClr val="000000"/>
              </a:solidFill>
              <a:latin typeface="SassoonInfant - 36"/>
            </a:endParaRPr>
          </a:p>
        </p:txBody>
      </p:sp>
    </p:spTree>
    <p:extLst>
      <p:ext uri="{BB962C8B-B14F-4D97-AF65-F5344CB8AC3E}">
        <p14:creationId xmlns:p14="http://schemas.microsoft.com/office/powerpoint/2010/main" val="17900367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B67EDF2-4798-46F8-B643-AA7AB912887E}"/>
              </a:ext>
            </a:extLst>
          </p:cNvPr>
          <p:cNvSpPr txBox="1"/>
          <p:nvPr/>
        </p:nvSpPr>
        <p:spPr>
          <a:xfrm>
            <a:off x="3911600" y="0"/>
            <a:ext cx="1426210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New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BCBA84-F255-4666-97BB-A63BCC7110E3}"/>
              </a:ext>
            </a:extLst>
          </p:cNvPr>
          <p:cNvSpPr txBox="1"/>
          <p:nvPr/>
        </p:nvSpPr>
        <p:spPr>
          <a:xfrm>
            <a:off x="12700" y="1117600"/>
            <a:ext cx="10561320" cy="170816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>
                <a:solidFill>
                  <a:srgbClr val="000000"/>
                </a:solidFill>
                <a:latin typeface="SassoonPrimaryInfant - 36"/>
              </a:rPr>
              <a:t>Coming in time for Year 1 and Year 2</a:t>
            </a:r>
            <a:r>
              <a:rPr lang="en-GB" sz="2100">
                <a:solidFill>
                  <a:srgbClr val="000000"/>
                </a:solidFill>
                <a:latin typeface="SassoonPrimaryInfant - 36"/>
              </a:rPr>
              <a:t>:</a:t>
            </a:r>
          </a:p>
          <a:p>
            <a:r>
              <a:rPr lang="en-GB" sz="2100">
                <a:solidFill>
                  <a:srgbClr val="000000"/>
                </a:solidFill>
                <a:latin typeface="SassoonPrimaryInfant - 36"/>
              </a:rPr>
              <a:t>The whistle will go and you will go straight into class.</a:t>
            </a:r>
          </a:p>
          <a:p>
            <a:r>
              <a:rPr lang="en-GB" sz="2100">
                <a:solidFill>
                  <a:srgbClr val="000000"/>
                </a:solidFill>
                <a:latin typeface="SassoonPrimaryInfant - 36"/>
              </a:rPr>
              <a:t>You don't have to line up.</a:t>
            </a:r>
          </a:p>
          <a:p>
            <a:r>
              <a:rPr lang="en-GB" sz="2100">
                <a:solidFill>
                  <a:srgbClr val="000000"/>
                </a:solidFill>
                <a:latin typeface="SassoonPrimaryInfant - 36"/>
              </a:rPr>
              <a:t>Walk in quietly and calmly.</a:t>
            </a:r>
          </a:p>
          <a:p>
            <a:endParaRPr lang="en-GB" sz="2100">
              <a:solidFill>
                <a:srgbClr val="000000"/>
              </a:solidFill>
              <a:latin typeface="SassoonPrimaryInfant - 36"/>
            </a:endParaRPr>
          </a:p>
        </p:txBody>
      </p:sp>
    </p:spTree>
    <p:extLst>
      <p:ext uri="{BB962C8B-B14F-4D97-AF65-F5344CB8AC3E}">
        <p14:creationId xmlns:p14="http://schemas.microsoft.com/office/powerpoint/2010/main" val="2329197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EF8A580-EC11-44A4-AAB6-7B84FFDA9630}"/>
              </a:ext>
            </a:extLst>
          </p:cNvPr>
          <p:cNvSpPr txBox="1"/>
          <p:nvPr/>
        </p:nvSpPr>
        <p:spPr>
          <a:xfrm>
            <a:off x="3302000" y="0"/>
            <a:ext cx="2848356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Reminder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5CBBA4-565A-43DC-B30D-0C88E303DB13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300" y="800100"/>
            <a:ext cx="6809994" cy="336232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A4BB074-D13D-49A8-A124-05E6C98F86B7}"/>
              </a:ext>
            </a:extLst>
          </p:cNvPr>
          <p:cNvSpPr txBox="1"/>
          <p:nvPr/>
        </p:nvSpPr>
        <p:spPr>
          <a:xfrm>
            <a:off x="558800" y="4203700"/>
            <a:ext cx="9550400" cy="7386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Keep out of the way of the basketball court and the football pitch when it's not your turn.</a:t>
            </a:r>
          </a:p>
        </p:txBody>
      </p:sp>
    </p:spTree>
    <p:extLst>
      <p:ext uri="{BB962C8B-B14F-4D97-AF65-F5344CB8AC3E}">
        <p14:creationId xmlns:p14="http://schemas.microsoft.com/office/powerpoint/2010/main" val="36468125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22A2D3D-A7B9-47E6-9A88-931E24F60B5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29125" y="1232281"/>
            <a:ext cx="4819777" cy="427951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AA96CF5-04C5-40C1-BD56-CCBB8A93382B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96570" y="1561846"/>
            <a:ext cx="4846447" cy="359613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6BB5A36-07BB-41B1-934C-A4E7845B6614}"/>
              </a:ext>
            </a:extLst>
          </p:cNvPr>
          <p:cNvSpPr txBox="1"/>
          <p:nvPr/>
        </p:nvSpPr>
        <p:spPr>
          <a:xfrm>
            <a:off x="990600" y="190500"/>
            <a:ext cx="793049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00"/>
                </a:solidFill>
                <a:latin typeface="SassoonPrimaryInfant - 36"/>
              </a:rPr>
              <a:t>The Golden Brush and Welly Awards</a:t>
            </a:r>
          </a:p>
        </p:txBody>
      </p:sp>
    </p:spTree>
    <p:extLst>
      <p:ext uri="{BB962C8B-B14F-4D97-AF65-F5344CB8AC3E}">
        <p14:creationId xmlns:p14="http://schemas.microsoft.com/office/powerpoint/2010/main" val="2687365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92FC5C6-3F8B-4FE6-A440-61759AFBC7C8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485900"/>
            <a:ext cx="2331085" cy="245643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3F6CD32-AE62-4976-9B56-958025FE8530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6600" y="1612900"/>
            <a:ext cx="4305300" cy="227291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13C2DC8-6AAF-48DD-BF71-461C63E721F0}"/>
              </a:ext>
            </a:extLst>
          </p:cNvPr>
          <p:cNvSpPr txBox="1"/>
          <p:nvPr/>
        </p:nvSpPr>
        <p:spPr>
          <a:xfrm>
            <a:off x="2298700" y="330200"/>
            <a:ext cx="523240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>
                <a:solidFill>
                  <a:srgbClr val="0000FF"/>
                </a:solidFill>
                <a:latin typeface="SassoonPrimaryInfant - 36"/>
              </a:rPr>
              <a:t>Year 6 respectful award</a:t>
            </a:r>
          </a:p>
        </p:txBody>
      </p:sp>
    </p:spTree>
    <p:extLst>
      <p:ext uri="{BB962C8B-B14F-4D97-AF65-F5344CB8AC3E}">
        <p14:creationId xmlns:p14="http://schemas.microsoft.com/office/powerpoint/2010/main" val="25185885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07484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81C602F-0BB3-41B1-B355-6E4E479AEE41}"/>
              </a:ext>
            </a:extLst>
          </p:cNvPr>
          <p:cNvSpPr txBox="1"/>
          <p:nvPr/>
        </p:nvSpPr>
        <p:spPr>
          <a:xfrm>
            <a:off x="1270000" y="635000"/>
            <a:ext cx="88900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/>
              <a:t>Attachments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0F0E8BC1-CD96-486D-B7BF-0220E2660310}"/>
              </a:ext>
            </a:extLst>
          </p:cNvPr>
          <p:cNvCxnSpPr/>
          <p:nvPr/>
        </p:nvCxnSpPr>
        <p:spPr>
          <a:xfrm>
            <a:off x="1270000" y="1270000"/>
            <a:ext cx="7620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5FE736D6-DA5D-4B7B-93A9-8DCA090F4E15}"/>
              </a:ext>
            </a:extLst>
          </p:cNvPr>
          <p:cNvSpPr txBox="1"/>
          <p:nvPr/>
        </p:nvSpPr>
        <p:spPr>
          <a:xfrm>
            <a:off x="1270000" y="1587500"/>
            <a:ext cx="8890000" cy="36933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/>
              <a:t>IMG_0177.MOV</a:t>
            </a:r>
          </a:p>
        </p:txBody>
      </p:sp>
    </p:spTree>
    <p:extLst>
      <p:ext uri="{BB962C8B-B14F-4D97-AF65-F5344CB8AC3E}">
        <p14:creationId xmlns:p14="http://schemas.microsoft.com/office/powerpoint/2010/main" val="31091008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172</Words>
  <Application>Microsoft Office PowerPoint</Application>
  <PresentationFormat>Custom</PresentationFormat>
  <Paragraphs>35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SassoonInfant - 36</vt:lpstr>
      <vt:lpstr>SassoonPrimaryInfant - 29</vt:lpstr>
      <vt:lpstr>Arial</vt:lpstr>
      <vt:lpstr>SassoonPrimaryInfant - 24</vt:lpstr>
      <vt:lpstr>SassoonInfant - 55</vt:lpstr>
      <vt:lpstr>SassoonInfant - 45</vt:lpstr>
      <vt:lpstr>SassoonInfant - 42</vt:lpstr>
      <vt:lpstr>SassoonPrimaryInfant - 36</vt:lpstr>
      <vt:lpstr>Calibri Light</vt:lpstr>
      <vt:lpstr>Calibri</vt:lpstr>
      <vt:lpstr>SassoonCRInfant - 30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Sharon PRIDDLE</dc:creator>
  <cp:lastModifiedBy>Sharon PRIDDLE</cp:lastModifiedBy>
  <cp:revision>1</cp:revision>
  <dcterms:created xsi:type="dcterms:W3CDTF">2024-03-13T10:30:45Z</dcterms:created>
  <dcterms:modified xsi:type="dcterms:W3CDTF">2024-03-13T10:30:46Z</dcterms:modified>
</cp:coreProperties>
</file>