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0160000" cy="76200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32BDA-9942-4B7C-AFA6-13FCCFF2FAEF}"/>
              </a:ext>
            </a:extLst>
          </p:cNvPr>
          <p:cNvSpPr>
            <a:spLocks noGrp="1"/>
          </p:cNvSpPr>
          <p:nvPr>
            <p:ph type="ctrTitle"/>
          </p:nvPr>
        </p:nvSpPr>
        <p:spPr>
          <a:xfrm>
            <a:off x="1270000" y="1247070"/>
            <a:ext cx="7620000" cy="2652889"/>
          </a:xfrm>
        </p:spPr>
        <p:txBody>
          <a:bodyPr anchor="b"/>
          <a:lstStyle>
            <a:lvl1pPr algn="ctr">
              <a:defRPr sz="5000"/>
            </a:lvl1pPr>
          </a:lstStyle>
          <a:p>
            <a:r>
              <a:rPr lang="en-GB"/>
              <a:t>Click to edit Master title style</a:t>
            </a:r>
          </a:p>
        </p:txBody>
      </p:sp>
      <p:sp>
        <p:nvSpPr>
          <p:cNvPr id="3" name="Subtitle 2">
            <a:extLst>
              <a:ext uri="{FF2B5EF4-FFF2-40B4-BE49-F238E27FC236}">
                <a16:creationId xmlns:a16="http://schemas.microsoft.com/office/drawing/2014/main" id="{18670BE1-89FD-493F-A260-0AA3435F2C18}"/>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GB"/>
              <a:t>Click to edit Master subtitle style</a:t>
            </a:r>
          </a:p>
        </p:txBody>
      </p:sp>
      <p:sp>
        <p:nvSpPr>
          <p:cNvPr id="4" name="Date Placeholder 3">
            <a:extLst>
              <a:ext uri="{FF2B5EF4-FFF2-40B4-BE49-F238E27FC236}">
                <a16:creationId xmlns:a16="http://schemas.microsoft.com/office/drawing/2014/main" id="{11F2D6BE-638E-466F-99E5-5BBE7DF09A65}"/>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1FBD0957-26A2-40DD-835B-37815B2F1B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495DA3-62A1-4383-AEFD-D542E5C809CD}"/>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3152778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E31B9-EE0F-4194-9DAA-1CB2CF2A93F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B9F1148-7357-40AD-987D-8BF7E22937F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5D7FBB0-E8DE-4FA1-9F25-5EBAC37446E5}"/>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B4D87109-E9D4-46AB-BCE2-1612874E50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3A9C2F-D59A-45AF-8339-78648E292F57}"/>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4222683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4DBF4-F9E7-49F7-AF43-D19A194AA362}"/>
              </a:ext>
            </a:extLst>
          </p:cNvPr>
          <p:cNvSpPr>
            <a:spLocks noGrp="1"/>
          </p:cNvSpPr>
          <p:nvPr>
            <p:ph type="title"/>
          </p:nvPr>
        </p:nvSpPr>
        <p:spPr>
          <a:xfrm>
            <a:off x="693208" y="1899710"/>
            <a:ext cx="8763000" cy="3169708"/>
          </a:xfrm>
        </p:spPr>
        <p:txBody>
          <a:bodyPr anchor="b"/>
          <a:lstStyle>
            <a:lvl1pPr>
              <a:defRPr sz="5000"/>
            </a:lvl1pPr>
          </a:lstStyle>
          <a:p>
            <a:r>
              <a:rPr lang="en-GB"/>
              <a:t>Click to edit Master title style</a:t>
            </a:r>
          </a:p>
        </p:txBody>
      </p:sp>
      <p:sp>
        <p:nvSpPr>
          <p:cNvPr id="3" name="Text Placeholder 2">
            <a:extLst>
              <a:ext uri="{FF2B5EF4-FFF2-40B4-BE49-F238E27FC236}">
                <a16:creationId xmlns:a16="http://schemas.microsoft.com/office/drawing/2014/main" id="{C3BD9A4E-F74C-41DD-AA66-5D8FA7ECFE00}"/>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4F73B7B-3793-4406-B02A-5BA42F03E3BA}"/>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91C38346-D64B-4966-B3BE-F15C68CF9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B3D998-FA20-49D2-A7BE-61D6A2234D4E}"/>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2060999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A2761-1970-44D6-9EA6-94A894103AE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879CFFE-531C-447A-9CC3-D09F8298D7B5}"/>
              </a:ext>
            </a:extLst>
          </p:cNvPr>
          <p:cNvSpPr>
            <a:spLocks noGrp="1"/>
          </p:cNvSpPr>
          <p:nvPr>
            <p:ph sz="half" idx="1"/>
          </p:nvPr>
        </p:nvSpPr>
        <p:spPr>
          <a:xfrm>
            <a:off x="698500" y="2028472"/>
            <a:ext cx="4318000" cy="48348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403D0BA-0F1E-4A73-AE6F-15DB4C382006}"/>
              </a:ext>
            </a:extLst>
          </p:cNvPr>
          <p:cNvSpPr>
            <a:spLocks noGrp="1"/>
          </p:cNvSpPr>
          <p:nvPr>
            <p:ph sz="half" idx="2"/>
          </p:nvPr>
        </p:nvSpPr>
        <p:spPr>
          <a:xfrm>
            <a:off x="5143500" y="2028472"/>
            <a:ext cx="4318000" cy="48348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4411172-1256-44D1-A7AB-AB63A397C4F8}"/>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6" name="Footer Placeholder 5">
            <a:extLst>
              <a:ext uri="{FF2B5EF4-FFF2-40B4-BE49-F238E27FC236}">
                <a16:creationId xmlns:a16="http://schemas.microsoft.com/office/drawing/2014/main" id="{E43DA942-2363-4AA4-B3C7-F2264FD31D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3EA18C-65B5-4227-B7FE-CE41861626DA}"/>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1861029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FF343-2E8D-40C4-9893-5998920B25E9}"/>
              </a:ext>
            </a:extLst>
          </p:cNvPr>
          <p:cNvSpPr>
            <a:spLocks noGrp="1"/>
          </p:cNvSpPr>
          <p:nvPr>
            <p:ph type="title"/>
          </p:nvPr>
        </p:nvSpPr>
        <p:spPr>
          <a:xfrm>
            <a:off x="699823" y="405696"/>
            <a:ext cx="8763000" cy="1472848"/>
          </a:xfrm>
        </p:spPr>
        <p:txBody>
          <a:bodyPr/>
          <a:lstStyle/>
          <a:p>
            <a:r>
              <a:rPr lang="en-GB"/>
              <a:t>Click to edit Master title style</a:t>
            </a:r>
          </a:p>
        </p:txBody>
      </p:sp>
      <p:sp>
        <p:nvSpPr>
          <p:cNvPr id="3" name="Text Placeholder 2">
            <a:extLst>
              <a:ext uri="{FF2B5EF4-FFF2-40B4-BE49-F238E27FC236}">
                <a16:creationId xmlns:a16="http://schemas.microsoft.com/office/drawing/2014/main" id="{53F4F991-2419-4E78-BEA1-F05A1F78F27E}"/>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GB"/>
              <a:t>Click to edit Master text styles</a:t>
            </a:r>
          </a:p>
        </p:txBody>
      </p:sp>
      <p:sp>
        <p:nvSpPr>
          <p:cNvPr id="4" name="Content Placeholder 3">
            <a:extLst>
              <a:ext uri="{FF2B5EF4-FFF2-40B4-BE49-F238E27FC236}">
                <a16:creationId xmlns:a16="http://schemas.microsoft.com/office/drawing/2014/main" id="{5D95A10A-F1A9-4327-9741-A111655E9F81}"/>
              </a:ext>
            </a:extLst>
          </p:cNvPr>
          <p:cNvSpPr>
            <a:spLocks noGrp="1"/>
          </p:cNvSpPr>
          <p:nvPr>
            <p:ph sz="half" idx="2"/>
          </p:nvPr>
        </p:nvSpPr>
        <p:spPr>
          <a:xfrm>
            <a:off x="699824" y="2783417"/>
            <a:ext cx="4298156" cy="40939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F70A658-6184-4FC9-AC84-56B952CD106C}"/>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GB"/>
              <a:t>Click to edit Master text styles</a:t>
            </a:r>
          </a:p>
        </p:txBody>
      </p:sp>
      <p:sp>
        <p:nvSpPr>
          <p:cNvPr id="6" name="Content Placeholder 5">
            <a:extLst>
              <a:ext uri="{FF2B5EF4-FFF2-40B4-BE49-F238E27FC236}">
                <a16:creationId xmlns:a16="http://schemas.microsoft.com/office/drawing/2014/main" id="{E3783B7F-0689-4757-AEB9-6F6C14681393}"/>
              </a:ext>
            </a:extLst>
          </p:cNvPr>
          <p:cNvSpPr>
            <a:spLocks noGrp="1"/>
          </p:cNvSpPr>
          <p:nvPr>
            <p:ph sz="quarter" idx="4"/>
          </p:nvPr>
        </p:nvSpPr>
        <p:spPr>
          <a:xfrm>
            <a:off x="5143501" y="2783417"/>
            <a:ext cx="4319323" cy="40939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E494E155-9742-4FF1-8299-775E87183B18}"/>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8" name="Footer Placeholder 7">
            <a:extLst>
              <a:ext uri="{FF2B5EF4-FFF2-40B4-BE49-F238E27FC236}">
                <a16:creationId xmlns:a16="http://schemas.microsoft.com/office/drawing/2014/main" id="{C07556CA-5D5E-4C01-A92D-1659D3979B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FC7887-3158-4ACA-A7A4-40876381C2E5}"/>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1674504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EAF09-FD54-4560-A937-93C55F2EE8F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F8FFF81-1128-41B4-8201-720D8F6A2738}"/>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4" name="Footer Placeholder 3">
            <a:extLst>
              <a:ext uri="{FF2B5EF4-FFF2-40B4-BE49-F238E27FC236}">
                <a16:creationId xmlns:a16="http://schemas.microsoft.com/office/drawing/2014/main" id="{D488E52B-342D-4465-980A-6494BFEACA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E306A1-B551-4E1C-B587-F3F45BC52631}"/>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2785566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7D98F5-B8BD-486C-A2E4-7ECC18896C52}"/>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3" name="Footer Placeholder 2">
            <a:extLst>
              <a:ext uri="{FF2B5EF4-FFF2-40B4-BE49-F238E27FC236}">
                <a16:creationId xmlns:a16="http://schemas.microsoft.com/office/drawing/2014/main" id="{AF760393-F8D1-4DF8-9E59-F3627AF0F0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CDDA9E2-70FF-4F41-A361-496F51F3A3D7}"/>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2361186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6F26F-34BA-4271-9560-7D6C52BF9639}"/>
              </a:ext>
            </a:extLst>
          </p:cNvPr>
          <p:cNvSpPr>
            <a:spLocks noGrp="1"/>
          </p:cNvSpPr>
          <p:nvPr>
            <p:ph type="title"/>
          </p:nvPr>
        </p:nvSpPr>
        <p:spPr>
          <a:xfrm>
            <a:off x="699824" y="508000"/>
            <a:ext cx="3276864" cy="1778000"/>
          </a:xfrm>
        </p:spPr>
        <p:txBody>
          <a:bodyPr anchor="b"/>
          <a:lstStyle>
            <a:lvl1pPr>
              <a:defRPr sz="2667"/>
            </a:lvl1pPr>
          </a:lstStyle>
          <a:p>
            <a:r>
              <a:rPr lang="en-GB"/>
              <a:t>Click to edit Master title style</a:t>
            </a:r>
          </a:p>
        </p:txBody>
      </p:sp>
      <p:sp>
        <p:nvSpPr>
          <p:cNvPr id="3" name="Content Placeholder 2">
            <a:extLst>
              <a:ext uri="{FF2B5EF4-FFF2-40B4-BE49-F238E27FC236}">
                <a16:creationId xmlns:a16="http://schemas.microsoft.com/office/drawing/2014/main" id="{0D4EC9C4-23A9-4F32-87CB-8AB180742D66}"/>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1444F46-B975-4D9B-84D6-F52B18E94482}"/>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GB"/>
              <a:t>Click to edit Master text styles</a:t>
            </a:r>
          </a:p>
        </p:txBody>
      </p:sp>
      <p:sp>
        <p:nvSpPr>
          <p:cNvPr id="5" name="Date Placeholder 4">
            <a:extLst>
              <a:ext uri="{FF2B5EF4-FFF2-40B4-BE49-F238E27FC236}">
                <a16:creationId xmlns:a16="http://schemas.microsoft.com/office/drawing/2014/main" id="{A3842793-784D-411B-9767-428FD780B3DA}"/>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6" name="Footer Placeholder 5">
            <a:extLst>
              <a:ext uri="{FF2B5EF4-FFF2-40B4-BE49-F238E27FC236}">
                <a16:creationId xmlns:a16="http://schemas.microsoft.com/office/drawing/2014/main" id="{582E41B9-9313-43A2-A501-C96A9740E4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107D77-B30A-40B3-9F2C-C974B8CAB70B}"/>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2487270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0063B-DC51-4EC2-9E8D-BC1C560E9B16}"/>
              </a:ext>
            </a:extLst>
          </p:cNvPr>
          <p:cNvSpPr>
            <a:spLocks noGrp="1"/>
          </p:cNvSpPr>
          <p:nvPr>
            <p:ph type="title"/>
          </p:nvPr>
        </p:nvSpPr>
        <p:spPr>
          <a:xfrm>
            <a:off x="699824" y="508000"/>
            <a:ext cx="3276864" cy="1778000"/>
          </a:xfrm>
        </p:spPr>
        <p:txBody>
          <a:bodyPr anchor="b"/>
          <a:lstStyle>
            <a:lvl1pPr>
              <a:defRPr sz="2667"/>
            </a:lvl1pPr>
          </a:lstStyle>
          <a:p>
            <a:r>
              <a:rPr lang="en-GB"/>
              <a:t>Click to edit Master title style</a:t>
            </a:r>
          </a:p>
        </p:txBody>
      </p:sp>
      <p:sp>
        <p:nvSpPr>
          <p:cNvPr id="3" name="Picture Placeholder 2">
            <a:extLst>
              <a:ext uri="{FF2B5EF4-FFF2-40B4-BE49-F238E27FC236}">
                <a16:creationId xmlns:a16="http://schemas.microsoft.com/office/drawing/2014/main" id="{D27F07F8-1F7A-4B3B-BA35-7232CD0CB814}"/>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6B9F1DAB-EBAE-4803-8B83-665CFA0CAFB3}"/>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GB"/>
              <a:t>Click to edit Master text styles</a:t>
            </a:r>
          </a:p>
        </p:txBody>
      </p:sp>
      <p:sp>
        <p:nvSpPr>
          <p:cNvPr id="5" name="Date Placeholder 4">
            <a:extLst>
              <a:ext uri="{FF2B5EF4-FFF2-40B4-BE49-F238E27FC236}">
                <a16:creationId xmlns:a16="http://schemas.microsoft.com/office/drawing/2014/main" id="{CE7D22BF-F1D5-4D90-823F-7FBA89C27415}"/>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6" name="Footer Placeholder 5">
            <a:extLst>
              <a:ext uri="{FF2B5EF4-FFF2-40B4-BE49-F238E27FC236}">
                <a16:creationId xmlns:a16="http://schemas.microsoft.com/office/drawing/2014/main" id="{2964A4B5-51E3-4844-9CBD-B8355FC677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8CBC6F-EE14-41E5-A8C6-FF07181DDF4C}"/>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1900447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1B2D7-93DB-49D6-94C8-1AF97C98AE3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02F44A5-5FEB-4741-8370-C0B39259FA2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AB8C2C-EFE6-4872-8F1F-4663CAC33DAA}"/>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AB1E919E-65F1-451D-A01B-8F843FA9E2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D03032-AA4B-4E2A-A257-1F646212E46D}"/>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197277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D3EE97-AF5B-4509-AE63-3404FC86EBE3}"/>
              </a:ext>
            </a:extLst>
          </p:cNvPr>
          <p:cNvSpPr>
            <a:spLocks noGrp="1"/>
          </p:cNvSpPr>
          <p:nvPr>
            <p:ph type="title" orient="vert"/>
          </p:nvPr>
        </p:nvSpPr>
        <p:spPr>
          <a:xfrm>
            <a:off x="7270750" y="405694"/>
            <a:ext cx="2190750" cy="645759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F7B5F5C-7123-4EE0-9993-FC90700BA702}"/>
              </a:ext>
            </a:extLst>
          </p:cNvPr>
          <p:cNvSpPr>
            <a:spLocks noGrp="1"/>
          </p:cNvSpPr>
          <p:nvPr>
            <p:ph type="body" orient="vert" idx="1"/>
          </p:nvPr>
        </p:nvSpPr>
        <p:spPr>
          <a:xfrm>
            <a:off x="698500" y="405694"/>
            <a:ext cx="6445250" cy="645759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7C694D2-A4F8-40EC-9AD1-EFE801C1A9A0}"/>
              </a:ext>
            </a:extLst>
          </p:cNvPr>
          <p:cNvSpPr>
            <a:spLocks noGrp="1"/>
          </p:cNvSpPr>
          <p:nvPr>
            <p:ph type="dt" sz="half" idx="10"/>
          </p:nvPr>
        </p:nvSpPr>
        <p:spPr/>
        <p:txBody>
          <a:body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2C0A86F5-26FB-4E7B-97FE-DB05473560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8FF1CB-963F-4B6C-A5DE-F86EB82AE79D}"/>
              </a:ext>
            </a:extLst>
          </p:cNvPr>
          <p:cNvSpPr>
            <a:spLocks noGrp="1"/>
          </p:cNvSpPr>
          <p:nvPr>
            <p:ph type="sldNum" sz="quarter" idx="12"/>
          </p:nvPr>
        </p:nvSpPr>
        <p:spPr/>
        <p:txBody>
          <a:bodyPr/>
          <a:lstStyle/>
          <a:p>
            <a:fld id="{6E064407-F383-4A39-B440-C9CAD36DC59C}" type="slidenum">
              <a:rPr lang="en-GB" smtClean="0"/>
              <a:t>‹#›</a:t>
            </a:fld>
            <a:endParaRPr lang="en-GB"/>
          </a:p>
        </p:txBody>
      </p:sp>
    </p:spTree>
    <p:extLst>
      <p:ext uri="{BB962C8B-B14F-4D97-AF65-F5344CB8AC3E}">
        <p14:creationId xmlns:p14="http://schemas.microsoft.com/office/powerpoint/2010/main" val="41321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1CC5AA-1F5B-4A9B-B90A-9A992FCA6E67}"/>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6FE2F70-6AC0-49F7-876A-433BC28940B7}"/>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981B958-4015-49A9-BBC2-9161D9EED86F}"/>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9EA6B568-0B93-4B50-AEAC-B9CC4AE71B33}" type="datetimeFigureOut">
              <a:rPr lang="en-GB" smtClean="0"/>
              <a:t>10/07/2023</a:t>
            </a:fld>
            <a:endParaRPr lang="en-GB"/>
          </a:p>
        </p:txBody>
      </p:sp>
      <p:sp>
        <p:nvSpPr>
          <p:cNvPr id="5" name="Footer Placeholder 4">
            <a:extLst>
              <a:ext uri="{FF2B5EF4-FFF2-40B4-BE49-F238E27FC236}">
                <a16:creationId xmlns:a16="http://schemas.microsoft.com/office/drawing/2014/main" id="{11CF4103-2963-4C88-82D8-04574292171B}"/>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D928777-5C9B-4097-BF00-1A38BAAA3255}"/>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6E064407-F383-4A39-B440-C9CAD36DC59C}" type="slidenum">
              <a:rPr lang="en-GB" smtClean="0"/>
              <a:t>‹#›</a:t>
            </a:fld>
            <a:endParaRPr lang="en-GB"/>
          </a:p>
        </p:txBody>
      </p:sp>
    </p:spTree>
    <p:extLst>
      <p:ext uri="{BB962C8B-B14F-4D97-AF65-F5344CB8AC3E}">
        <p14:creationId xmlns:p14="http://schemas.microsoft.com/office/powerpoint/2010/main" val="1973496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SFgRJFTDHDQ"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4C90E5-7E4E-43B8-A02B-98995A4E740D}"/>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89100" y="88900"/>
            <a:ext cx="6417564" cy="4644009"/>
          </a:xfrm>
          <a:prstGeom prst="rect">
            <a:avLst/>
          </a:prstGeom>
          <a:solidFill>
            <a:scrgbClr r="0" g="0" b="0">
              <a:alpha val="0"/>
            </a:scrgbClr>
          </a:solidFill>
        </p:spPr>
      </p:pic>
    </p:spTree>
    <p:extLst>
      <p:ext uri="{BB962C8B-B14F-4D97-AF65-F5344CB8AC3E}">
        <p14:creationId xmlns:p14="http://schemas.microsoft.com/office/powerpoint/2010/main" val="33782862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13EA8B-342A-43F7-8432-11F3A23A74D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391150" y="304800"/>
            <a:ext cx="2813939" cy="4329684"/>
          </a:xfrm>
          <a:prstGeom prst="rect">
            <a:avLst/>
          </a:prstGeom>
          <a:solidFill>
            <a:scrgbClr r="0" g="0" b="0">
              <a:alpha val="0"/>
            </a:scrgbClr>
          </a:solidFill>
        </p:spPr>
      </p:pic>
      <p:sp>
        <p:nvSpPr>
          <p:cNvPr id="4" name="TextBox 3">
            <a:extLst>
              <a:ext uri="{FF2B5EF4-FFF2-40B4-BE49-F238E27FC236}">
                <a16:creationId xmlns:a16="http://schemas.microsoft.com/office/drawing/2014/main" id="{06744D86-A3AD-4957-B5BD-E24DF8079E61}"/>
              </a:ext>
            </a:extLst>
          </p:cNvPr>
          <p:cNvSpPr txBox="1"/>
          <p:nvPr/>
        </p:nvSpPr>
        <p:spPr>
          <a:xfrm>
            <a:off x="1193800" y="469900"/>
            <a:ext cx="3011348" cy="1538883"/>
          </a:xfrm>
          <a:prstGeom prst="rect">
            <a:avLst/>
          </a:prstGeom>
          <a:noFill/>
        </p:spPr>
        <p:txBody>
          <a:bodyPr vert="horz" rtlCol="0">
            <a:spAutoFit/>
          </a:bodyPr>
          <a:lstStyle/>
          <a:p>
            <a:pPr algn="ctr"/>
            <a:r>
              <a:rPr lang="en-GB" sz="4700">
                <a:solidFill>
                  <a:srgbClr val="000000"/>
                </a:solidFill>
                <a:latin typeface="SassoonInfant - 78"/>
              </a:rPr>
              <a:t>Twelfth</a:t>
            </a:r>
          </a:p>
          <a:p>
            <a:pPr algn="ctr"/>
            <a:r>
              <a:rPr lang="en-GB" sz="4700">
                <a:solidFill>
                  <a:srgbClr val="000000"/>
                </a:solidFill>
                <a:latin typeface="SassoonInfant - 78"/>
              </a:rPr>
              <a:t> Night</a:t>
            </a:r>
          </a:p>
        </p:txBody>
      </p:sp>
    </p:spTree>
    <p:extLst>
      <p:ext uri="{BB962C8B-B14F-4D97-AF65-F5344CB8AC3E}">
        <p14:creationId xmlns:p14="http://schemas.microsoft.com/office/powerpoint/2010/main" val="4213820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B45B32-3E17-4D90-8BF9-D151D7CF08C5}"/>
              </a:ext>
            </a:extLst>
          </p:cNvPr>
          <p:cNvSpPr txBox="1"/>
          <p:nvPr/>
        </p:nvSpPr>
        <p:spPr>
          <a:xfrm>
            <a:off x="215900" y="889000"/>
            <a:ext cx="8026400" cy="1061829"/>
          </a:xfrm>
          <a:prstGeom prst="rect">
            <a:avLst/>
          </a:prstGeom>
          <a:noFill/>
        </p:spPr>
        <p:txBody>
          <a:bodyPr vert="horz" rtlCol="0">
            <a:spAutoFit/>
          </a:bodyPr>
          <a:lstStyle/>
          <a:p>
            <a:r>
              <a:rPr lang="en-GB" sz="2100">
                <a:solidFill>
                  <a:srgbClr val="000000"/>
                </a:solidFill>
                <a:latin typeface="SassoonInfant - 36"/>
              </a:rPr>
              <a:t>Twelfth Night is a comedy and a romance. In the play there is lots of confusion and mistaken identity, people falling in love with people who don't love them (unrequited love).</a:t>
            </a:r>
          </a:p>
        </p:txBody>
      </p:sp>
      <p:sp>
        <p:nvSpPr>
          <p:cNvPr id="3" name="TextBox 2">
            <a:extLst>
              <a:ext uri="{FF2B5EF4-FFF2-40B4-BE49-F238E27FC236}">
                <a16:creationId xmlns:a16="http://schemas.microsoft.com/office/drawing/2014/main" id="{F39BE1F0-43B6-4368-A2BA-04F090523F22}"/>
              </a:ext>
            </a:extLst>
          </p:cNvPr>
          <p:cNvSpPr txBox="1"/>
          <p:nvPr/>
        </p:nvSpPr>
        <p:spPr>
          <a:xfrm>
            <a:off x="203200" y="127000"/>
            <a:ext cx="7392213" cy="523220"/>
          </a:xfrm>
          <a:prstGeom prst="rect">
            <a:avLst/>
          </a:prstGeom>
          <a:noFill/>
        </p:spPr>
        <p:txBody>
          <a:bodyPr vert="horz" rtlCol="0">
            <a:spAutoFit/>
          </a:bodyPr>
          <a:lstStyle/>
          <a:p>
            <a:r>
              <a:rPr lang="en-GB" sz="2800" u="sng">
                <a:solidFill>
                  <a:srgbClr val="000000"/>
                </a:solidFill>
                <a:latin typeface="SassoonInfant - 48"/>
              </a:rPr>
              <a:t>What is Twelfth Night about?</a:t>
            </a:r>
          </a:p>
        </p:txBody>
      </p:sp>
      <p:pic>
        <p:nvPicPr>
          <p:cNvPr id="5" name="Picture 4">
            <a:extLst>
              <a:ext uri="{FF2B5EF4-FFF2-40B4-BE49-F238E27FC236}">
                <a16:creationId xmlns:a16="http://schemas.microsoft.com/office/drawing/2014/main" id="{A87ED491-3D28-4D24-9444-7471DC0C061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7721600" y="1993900"/>
            <a:ext cx="2245360" cy="2783586"/>
          </a:xfrm>
          <a:prstGeom prst="rect">
            <a:avLst/>
          </a:prstGeom>
          <a:solidFill>
            <a:scrgbClr r="0" g="0" b="0">
              <a:alpha val="0"/>
            </a:scrgbClr>
          </a:solidFill>
        </p:spPr>
      </p:pic>
    </p:spTree>
    <p:extLst>
      <p:ext uri="{BB962C8B-B14F-4D97-AF65-F5344CB8AC3E}">
        <p14:creationId xmlns:p14="http://schemas.microsoft.com/office/powerpoint/2010/main" val="388256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93AF543-6C57-44F8-B81A-E0F320F7DBA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82600" y="1028700"/>
            <a:ext cx="2654300" cy="3060700"/>
          </a:xfrm>
          <a:prstGeom prst="rect">
            <a:avLst/>
          </a:prstGeom>
          <a:solidFill>
            <a:scrgbClr r="0" g="0" b="0">
              <a:alpha val="0"/>
            </a:scrgbClr>
          </a:solidFill>
        </p:spPr>
      </p:pic>
      <p:sp>
        <p:nvSpPr>
          <p:cNvPr id="4" name="TextBox 3">
            <a:extLst>
              <a:ext uri="{FF2B5EF4-FFF2-40B4-BE49-F238E27FC236}">
                <a16:creationId xmlns:a16="http://schemas.microsoft.com/office/drawing/2014/main" id="{64707980-FEF9-4DBF-B7ED-2DF31FCE0F11}"/>
              </a:ext>
            </a:extLst>
          </p:cNvPr>
          <p:cNvSpPr txBox="1"/>
          <p:nvPr/>
        </p:nvSpPr>
        <p:spPr>
          <a:xfrm>
            <a:off x="3810000" y="774700"/>
            <a:ext cx="6083300" cy="1246495"/>
          </a:xfrm>
          <a:prstGeom prst="rect">
            <a:avLst/>
          </a:prstGeom>
          <a:noFill/>
        </p:spPr>
        <p:txBody>
          <a:bodyPr vert="horz" rtlCol="0">
            <a:spAutoFit/>
          </a:bodyPr>
          <a:lstStyle/>
          <a:p>
            <a:r>
              <a:rPr lang="en-GB" sz="1500">
                <a:solidFill>
                  <a:srgbClr val="000000"/>
                </a:solidFill>
                <a:latin typeface="SassoonInfant - 26"/>
              </a:rPr>
              <a:t>A young woman, called Viola, is shipwrecked and lands on the beach at Illyria. She has lost her brother, doesn't know anyone, so decides to get a job working for the governor of Illyria, Duke Orsino. However she needs to dress as a man to get the job and calls herself Cesario.</a:t>
            </a:r>
          </a:p>
          <a:p>
            <a:r>
              <a:rPr lang="en-GB" sz="1500">
                <a:solidFill>
                  <a:srgbClr val="000000"/>
                </a:solidFill>
                <a:latin typeface="SassoonInfant - 26"/>
              </a:rPr>
              <a:t>What do you think? </a:t>
            </a:r>
          </a:p>
        </p:txBody>
      </p:sp>
      <p:sp>
        <p:nvSpPr>
          <p:cNvPr id="5" name="TextBox 4">
            <a:extLst>
              <a:ext uri="{FF2B5EF4-FFF2-40B4-BE49-F238E27FC236}">
                <a16:creationId xmlns:a16="http://schemas.microsoft.com/office/drawing/2014/main" id="{35EE6581-0EA7-476F-86B5-D6A44E45403F}"/>
              </a:ext>
            </a:extLst>
          </p:cNvPr>
          <p:cNvSpPr txBox="1"/>
          <p:nvPr/>
        </p:nvSpPr>
        <p:spPr>
          <a:xfrm>
            <a:off x="12700" y="0"/>
            <a:ext cx="7392213" cy="523220"/>
          </a:xfrm>
          <a:prstGeom prst="rect">
            <a:avLst/>
          </a:prstGeom>
          <a:noFill/>
        </p:spPr>
        <p:txBody>
          <a:bodyPr vert="horz" rtlCol="0">
            <a:spAutoFit/>
          </a:bodyPr>
          <a:lstStyle/>
          <a:p>
            <a:r>
              <a:rPr lang="en-GB" sz="2800" u="sng">
                <a:solidFill>
                  <a:srgbClr val="000000"/>
                </a:solidFill>
                <a:latin typeface="SassoonInfant - 48"/>
              </a:rPr>
              <a:t>What is Twelfth Night about?</a:t>
            </a:r>
          </a:p>
        </p:txBody>
      </p:sp>
    </p:spTree>
    <p:extLst>
      <p:ext uri="{BB962C8B-B14F-4D97-AF65-F5344CB8AC3E}">
        <p14:creationId xmlns:p14="http://schemas.microsoft.com/office/powerpoint/2010/main" val="2084558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5E4C0E-A43D-49B0-BEEC-0933DC1303DF}"/>
              </a:ext>
            </a:extLst>
          </p:cNvPr>
          <p:cNvSpPr txBox="1"/>
          <p:nvPr/>
        </p:nvSpPr>
        <p:spPr>
          <a:xfrm>
            <a:off x="165100" y="63500"/>
            <a:ext cx="10083800" cy="1077218"/>
          </a:xfrm>
          <a:prstGeom prst="rect">
            <a:avLst/>
          </a:prstGeom>
          <a:noFill/>
        </p:spPr>
        <p:txBody>
          <a:bodyPr vert="horz" rtlCol="0">
            <a:spAutoFit/>
          </a:bodyPr>
          <a:lstStyle/>
          <a:p>
            <a:r>
              <a:rPr lang="en-GB" sz="1600">
                <a:solidFill>
                  <a:srgbClr val="000000"/>
                </a:solidFill>
                <a:latin typeface="SassoonInfant - 28"/>
              </a:rPr>
              <a:t>In Shakespeare's time all actors were men, women were not allowed to act. So all the parts were played by men, even the female roles.</a:t>
            </a:r>
          </a:p>
          <a:p>
            <a:r>
              <a:rPr lang="en-GB" sz="1600">
                <a:solidFill>
                  <a:srgbClr val="000000"/>
                </a:solidFill>
                <a:latin typeface="SassoonInfant - 28"/>
              </a:rPr>
              <a:t>So imagine, a male actor played the part of a woman (Viola) who then had to dress and as a man to get a job!</a:t>
            </a:r>
          </a:p>
          <a:p>
            <a:endParaRPr lang="en-GB" sz="1600">
              <a:solidFill>
                <a:srgbClr val="000000"/>
              </a:solidFill>
              <a:latin typeface="SassoonInfant - 28"/>
            </a:endParaRPr>
          </a:p>
        </p:txBody>
      </p:sp>
      <p:pic>
        <p:nvPicPr>
          <p:cNvPr id="4" name="Picture 3">
            <a:extLst>
              <a:ext uri="{FF2B5EF4-FFF2-40B4-BE49-F238E27FC236}">
                <a16:creationId xmlns:a16="http://schemas.microsoft.com/office/drawing/2014/main" id="{1013E6D5-0BB2-4450-8788-017A074A6CE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212850" y="2247900"/>
            <a:ext cx="1812036" cy="2575560"/>
          </a:xfrm>
          <a:prstGeom prst="rect">
            <a:avLst/>
          </a:prstGeom>
          <a:solidFill>
            <a:scrgbClr r="0" g="0" b="0">
              <a:alpha val="0"/>
            </a:scrgbClr>
          </a:solidFill>
        </p:spPr>
      </p:pic>
      <p:sp>
        <p:nvSpPr>
          <p:cNvPr id="5" name="TextBox 4">
            <a:extLst>
              <a:ext uri="{FF2B5EF4-FFF2-40B4-BE49-F238E27FC236}">
                <a16:creationId xmlns:a16="http://schemas.microsoft.com/office/drawing/2014/main" id="{E045A8B0-9707-41D3-A8F3-A4AB564B7F97}"/>
              </a:ext>
            </a:extLst>
          </p:cNvPr>
          <p:cNvSpPr txBox="1"/>
          <p:nvPr/>
        </p:nvSpPr>
        <p:spPr>
          <a:xfrm>
            <a:off x="3289300" y="2501900"/>
            <a:ext cx="6981698" cy="584775"/>
          </a:xfrm>
          <a:prstGeom prst="rect">
            <a:avLst/>
          </a:prstGeom>
          <a:noFill/>
        </p:spPr>
        <p:txBody>
          <a:bodyPr vert="horz" rtlCol="0">
            <a:spAutoFit/>
          </a:bodyPr>
          <a:lstStyle/>
          <a:p>
            <a:r>
              <a:rPr lang="en-GB" sz="1600">
                <a:solidFill>
                  <a:srgbClr val="000000"/>
                </a:solidFill>
                <a:latin typeface="SassoonInfant - 28"/>
              </a:rPr>
              <a:t>This all helped to make the play more confusing and gives opportunities for more comedy moments.</a:t>
            </a:r>
          </a:p>
        </p:txBody>
      </p:sp>
    </p:spTree>
    <p:extLst>
      <p:ext uri="{BB962C8B-B14F-4D97-AF65-F5344CB8AC3E}">
        <p14:creationId xmlns:p14="http://schemas.microsoft.com/office/powerpoint/2010/main" val="850909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5ACC62-8519-4185-8471-8B1F81E4F68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584200"/>
            <a:ext cx="5577713" cy="3947160"/>
          </a:xfrm>
          <a:prstGeom prst="rect">
            <a:avLst/>
          </a:prstGeom>
          <a:solidFill>
            <a:scrgbClr r="0" g="0" b="0">
              <a:alpha val="0"/>
            </a:scrgbClr>
          </a:solidFill>
        </p:spPr>
      </p:pic>
      <p:sp>
        <p:nvSpPr>
          <p:cNvPr id="4" name="TextBox 3">
            <a:extLst>
              <a:ext uri="{FF2B5EF4-FFF2-40B4-BE49-F238E27FC236}">
                <a16:creationId xmlns:a16="http://schemas.microsoft.com/office/drawing/2014/main" id="{63ED092A-78C4-40F2-87C4-94555E9052B8}"/>
              </a:ext>
            </a:extLst>
          </p:cNvPr>
          <p:cNvSpPr txBox="1"/>
          <p:nvPr/>
        </p:nvSpPr>
        <p:spPr>
          <a:xfrm>
            <a:off x="5981700" y="279400"/>
            <a:ext cx="3721100" cy="830997"/>
          </a:xfrm>
          <a:prstGeom prst="rect">
            <a:avLst/>
          </a:prstGeom>
          <a:noFill/>
        </p:spPr>
        <p:txBody>
          <a:bodyPr vert="horz" rtlCol="0">
            <a:spAutoFit/>
          </a:bodyPr>
          <a:lstStyle/>
          <a:p>
            <a:r>
              <a:rPr lang="en-GB" sz="1600">
                <a:solidFill>
                  <a:srgbClr val="000000"/>
                </a:solidFill>
                <a:latin typeface="SassoonInfant - 28"/>
              </a:rPr>
              <a:t>Illyria is an ancient region that no longer exists. Can you recognise where Illyria was?</a:t>
            </a:r>
          </a:p>
        </p:txBody>
      </p:sp>
      <p:sp>
        <p:nvSpPr>
          <p:cNvPr id="5" name="TextBox 4">
            <a:extLst>
              <a:ext uri="{FF2B5EF4-FFF2-40B4-BE49-F238E27FC236}">
                <a16:creationId xmlns:a16="http://schemas.microsoft.com/office/drawing/2014/main" id="{B8187D77-F1B1-406E-A1B3-AEC859A83300}"/>
              </a:ext>
            </a:extLst>
          </p:cNvPr>
          <p:cNvSpPr txBox="1"/>
          <p:nvPr/>
        </p:nvSpPr>
        <p:spPr>
          <a:xfrm>
            <a:off x="5956300" y="2590800"/>
            <a:ext cx="4508500" cy="584775"/>
          </a:xfrm>
          <a:prstGeom prst="rect">
            <a:avLst/>
          </a:prstGeom>
          <a:noFill/>
        </p:spPr>
        <p:txBody>
          <a:bodyPr vert="horz" rtlCol="0">
            <a:spAutoFit/>
          </a:bodyPr>
          <a:lstStyle/>
          <a:p>
            <a:r>
              <a:rPr lang="en-GB" sz="1600">
                <a:solidFill>
                  <a:srgbClr val="000000"/>
                </a:solidFill>
                <a:latin typeface="SassoonInfant - 28"/>
              </a:rPr>
              <a:t>Shakespeare never went abroad but during his life people began to explore countries further afield.</a:t>
            </a:r>
          </a:p>
        </p:txBody>
      </p:sp>
      <p:sp>
        <p:nvSpPr>
          <p:cNvPr id="6" name="TextBox 5">
            <a:extLst>
              <a:ext uri="{FF2B5EF4-FFF2-40B4-BE49-F238E27FC236}">
                <a16:creationId xmlns:a16="http://schemas.microsoft.com/office/drawing/2014/main" id="{BB8C5391-74C8-4F28-A8C9-7DD829335753}"/>
              </a:ext>
            </a:extLst>
          </p:cNvPr>
          <p:cNvSpPr txBox="1"/>
          <p:nvPr/>
        </p:nvSpPr>
        <p:spPr>
          <a:xfrm>
            <a:off x="177800" y="0"/>
            <a:ext cx="3123032" cy="415498"/>
          </a:xfrm>
          <a:prstGeom prst="rect">
            <a:avLst/>
          </a:prstGeom>
          <a:noFill/>
        </p:spPr>
        <p:txBody>
          <a:bodyPr vert="horz" rtlCol="0">
            <a:spAutoFit/>
          </a:bodyPr>
          <a:lstStyle/>
          <a:p>
            <a:r>
              <a:rPr lang="en-GB" sz="2100" u="sng">
                <a:solidFill>
                  <a:srgbClr val="000000"/>
                </a:solidFill>
                <a:latin typeface="SassoonInfant - 36"/>
              </a:rPr>
              <a:t>Where is Illyria?</a:t>
            </a:r>
          </a:p>
        </p:txBody>
      </p:sp>
    </p:spTree>
    <p:extLst>
      <p:ext uri="{BB962C8B-B14F-4D97-AF65-F5344CB8AC3E}">
        <p14:creationId xmlns:p14="http://schemas.microsoft.com/office/powerpoint/2010/main" val="3119995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B0866F-C319-4A6E-A567-AC87B0E1E585}"/>
              </a:ext>
            </a:extLst>
          </p:cNvPr>
          <p:cNvSpPr txBox="1"/>
          <p:nvPr/>
        </p:nvSpPr>
        <p:spPr>
          <a:xfrm>
            <a:off x="165100" y="622300"/>
            <a:ext cx="8953500" cy="830997"/>
          </a:xfrm>
          <a:prstGeom prst="rect">
            <a:avLst/>
          </a:prstGeom>
          <a:noFill/>
        </p:spPr>
        <p:txBody>
          <a:bodyPr vert="horz" rtlCol="0">
            <a:spAutoFit/>
          </a:bodyPr>
          <a:lstStyle/>
          <a:p>
            <a:r>
              <a:rPr lang="en-GB" sz="1200">
                <a:solidFill>
                  <a:srgbClr val="000000"/>
                </a:solidFill>
                <a:latin typeface="SassoonInfant - 20"/>
              </a:rPr>
              <a:t>Twelfth Night is also the name of a Christian celebration that was very popular in the times of Shakespeare and is still celebrated in Catholic countries such as Spain where it is known as Dia de los Reyes. This festival happens on the 5th/6th January (12 days after Christmas day) when it is believed that the 3 kings visited Jesus.</a:t>
            </a:r>
          </a:p>
          <a:p>
            <a:endParaRPr lang="en-GB" sz="1200">
              <a:solidFill>
                <a:srgbClr val="000000"/>
              </a:solidFill>
              <a:latin typeface="SassoonInfant - 20"/>
            </a:endParaRPr>
          </a:p>
        </p:txBody>
      </p:sp>
      <p:sp>
        <p:nvSpPr>
          <p:cNvPr id="3" name="TextBox 2">
            <a:extLst>
              <a:ext uri="{FF2B5EF4-FFF2-40B4-BE49-F238E27FC236}">
                <a16:creationId xmlns:a16="http://schemas.microsoft.com/office/drawing/2014/main" id="{28329071-3C95-4E8D-9A01-31A5A77F906B}"/>
              </a:ext>
            </a:extLst>
          </p:cNvPr>
          <p:cNvSpPr txBox="1"/>
          <p:nvPr/>
        </p:nvSpPr>
        <p:spPr>
          <a:xfrm>
            <a:off x="139700" y="0"/>
            <a:ext cx="8347456" cy="415498"/>
          </a:xfrm>
          <a:prstGeom prst="rect">
            <a:avLst/>
          </a:prstGeom>
          <a:noFill/>
        </p:spPr>
        <p:txBody>
          <a:bodyPr vert="horz" rtlCol="0">
            <a:spAutoFit/>
          </a:bodyPr>
          <a:lstStyle/>
          <a:p>
            <a:r>
              <a:rPr lang="en-GB" sz="2100" u="sng">
                <a:solidFill>
                  <a:srgbClr val="000000"/>
                </a:solidFill>
                <a:latin typeface="SassoonInfant - 36"/>
              </a:rPr>
              <a:t>What else do we know about Twelfth Night?</a:t>
            </a:r>
          </a:p>
        </p:txBody>
      </p:sp>
      <p:pic>
        <p:nvPicPr>
          <p:cNvPr id="5" name="Picture 4">
            <a:extLst>
              <a:ext uri="{FF2B5EF4-FFF2-40B4-BE49-F238E27FC236}">
                <a16:creationId xmlns:a16="http://schemas.microsoft.com/office/drawing/2014/main" id="{C74236E5-C513-4902-A9C0-5A27E235FE9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670550" y="2184400"/>
            <a:ext cx="3289300" cy="2476500"/>
          </a:xfrm>
          <a:prstGeom prst="rect">
            <a:avLst/>
          </a:prstGeom>
          <a:solidFill>
            <a:scrgbClr r="0" g="0" b="0">
              <a:alpha val="0"/>
            </a:scrgbClr>
          </a:solidFill>
        </p:spPr>
      </p:pic>
      <p:pic>
        <p:nvPicPr>
          <p:cNvPr id="7" name="Picture 6">
            <a:extLst>
              <a:ext uri="{FF2B5EF4-FFF2-40B4-BE49-F238E27FC236}">
                <a16:creationId xmlns:a16="http://schemas.microsoft.com/office/drawing/2014/main" id="{BAE63A1B-22DC-4421-ABBF-9501E923599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187450" y="2070100"/>
            <a:ext cx="2986913" cy="2543683"/>
          </a:xfrm>
          <a:prstGeom prst="rect">
            <a:avLst/>
          </a:prstGeom>
          <a:solidFill>
            <a:scrgbClr r="0" g="0" b="0">
              <a:alpha val="0"/>
            </a:scrgbClr>
          </a:solidFill>
        </p:spPr>
      </p:pic>
    </p:spTree>
    <p:extLst>
      <p:ext uri="{BB962C8B-B14F-4D97-AF65-F5344CB8AC3E}">
        <p14:creationId xmlns:p14="http://schemas.microsoft.com/office/powerpoint/2010/main" val="253791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254025-5D27-415C-9231-02C5560D6FB1}"/>
              </a:ext>
            </a:extLst>
          </p:cNvPr>
          <p:cNvSpPr txBox="1"/>
          <p:nvPr/>
        </p:nvSpPr>
        <p:spPr>
          <a:xfrm>
            <a:off x="0" y="850900"/>
            <a:ext cx="5753074" cy="861774"/>
          </a:xfrm>
          <a:prstGeom prst="rect">
            <a:avLst/>
          </a:prstGeom>
          <a:noFill/>
        </p:spPr>
        <p:txBody>
          <a:bodyPr vert="horz" rtlCol="0">
            <a:spAutoFit/>
          </a:bodyPr>
          <a:lstStyle/>
          <a:p>
            <a:r>
              <a:rPr lang="en-GB" sz="1000">
                <a:solidFill>
                  <a:srgbClr val="000000"/>
                </a:solidFill>
                <a:latin typeface="SassoonInfant - 17"/>
              </a:rPr>
              <a:t>Christmas was the greatest festival celebrated by the Tudors. Everyone fasted during Advent and on Christmas Eve no meat, cheese or eggs could be eaten. Celebrations began on Christmas Day and all worked stopped (except for looking after farm animals). People visited friends and family to celebrate. The 3 main days of celebration were Christmas Day, New Year's Day and Twelfth Night. Work started again on Plough Monday, the first Monday after Twelfth Night.</a:t>
            </a:r>
            <a:r>
              <a:rPr lang="en-GB" sz="1000">
                <a:solidFill>
                  <a:srgbClr val="000000"/>
                </a:solidFill>
                <a:latin typeface="NTFPrintfk - 17"/>
              </a:rPr>
              <a:t> </a:t>
            </a:r>
          </a:p>
        </p:txBody>
      </p:sp>
      <p:sp>
        <p:nvSpPr>
          <p:cNvPr id="3" name="TextBox 2">
            <a:extLst>
              <a:ext uri="{FF2B5EF4-FFF2-40B4-BE49-F238E27FC236}">
                <a16:creationId xmlns:a16="http://schemas.microsoft.com/office/drawing/2014/main" id="{FFF7AFC8-0743-498E-A8BB-F3F82F84F702}"/>
              </a:ext>
            </a:extLst>
          </p:cNvPr>
          <p:cNvSpPr txBox="1"/>
          <p:nvPr/>
        </p:nvSpPr>
        <p:spPr>
          <a:xfrm>
            <a:off x="152400" y="0"/>
            <a:ext cx="6562090" cy="415498"/>
          </a:xfrm>
          <a:prstGeom prst="rect">
            <a:avLst/>
          </a:prstGeom>
          <a:noFill/>
        </p:spPr>
        <p:txBody>
          <a:bodyPr vert="horz" rtlCol="0">
            <a:spAutoFit/>
          </a:bodyPr>
          <a:lstStyle/>
          <a:p>
            <a:r>
              <a:rPr lang="en-GB" sz="2100" u="sng">
                <a:solidFill>
                  <a:srgbClr val="000000"/>
                </a:solidFill>
                <a:latin typeface="SassoonInfant - 36"/>
              </a:rPr>
              <a:t>Twelfth Night in Shakespeare times</a:t>
            </a:r>
          </a:p>
        </p:txBody>
      </p:sp>
      <p:pic>
        <p:nvPicPr>
          <p:cNvPr id="5" name="Picture 4">
            <a:extLst>
              <a:ext uri="{FF2B5EF4-FFF2-40B4-BE49-F238E27FC236}">
                <a16:creationId xmlns:a16="http://schemas.microsoft.com/office/drawing/2014/main" id="{C4803C9E-E52D-4B0C-81B8-45AFC86A6BBF}"/>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689600" y="1155700"/>
            <a:ext cx="4064000" cy="3276600"/>
          </a:xfrm>
          <a:prstGeom prst="rect">
            <a:avLst/>
          </a:prstGeom>
          <a:solidFill>
            <a:scrgbClr r="0" g="0" b="0">
              <a:alpha val="0"/>
            </a:scrgbClr>
          </a:solidFill>
        </p:spPr>
      </p:pic>
    </p:spTree>
    <p:extLst>
      <p:ext uri="{BB962C8B-B14F-4D97-AF65-F5344CB8AC3E}">
        <p14:creationId xmlns:p14="http://schemas.microsoft.com/office/powerpoint/2010/main" val="3497403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BD8E9F-D0E1-4728-A1F3-D21C0EE03617}"/>
              </a:ext>
            </a:extLst>
          </p:cNvPr>
          <p:cNvSpPr txBox="1"/>
          <p:nvPr/>
        </p:nvSpPr>
        <p:spPr>
          <a:xfrm>
            <a:off x="152400" y="50800"/>
            <a:ext cx="10083800" cy="692497"/>
          </a:xfrm>
          <a:prstGeom prst="rect">
            <a:avLst/>
          </a:prstGeom>
          <a:noFill/>
        </p:spPr>
        <p:txBody>
          <a:bodyPr vert="horz" rtlCol="0">
            <a:spAutoFit/>
          </a:bodyPr>
          <a:lstStyle/>
          <a:p>
            <a:r>
              <a:rPr lang="en-GB" sz="1300">
                <a:solidFill>
                  <a:srgbClr val="000000"/>
                </a:solidFill>
                <a:latin typeface="SassoonInfant - 22"/>
              </a:rPr>
              <a:t>At this time of year the traditions included parties, lots of music, singing and dancing and masked balls. At the party there would be a cake with a pea or bean hidden inside it and whoever found the hidden surprise became the king or queen for the night called the 'Lord of Misrule'. Even servants were allowed to mix with their masters and could disguise themselves, play tricks and be in charge of the party and the general chaos. </a:t>
            </a:r>
          </a:p>
        </p:txBody>
      </p:sp>
      <p:pic>
        <p:nvPicPr>
          <p:cNvPr id="4" name="Picture 3">
            <a:extLst>
              <a:ext uri="{FF2B5EF4-FFF2-40B4-BE49-F238E27FC236}">
                <a16:creationId xmlns:a16="http://schemas.microsoft.com/office/drawing/2014/main" id="{CA94BA6B-D5D4-408B-A4CE-E52ED8F8337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003300" y="2146300"/>
            <a:ext cx="3149981" cy="2831465"/>
          </a:xfrm>
          <a:prstGeom prst="rect">
            <a:avLst/>
          </a:prstGeom>
          <a:solidFill>
            <a:scrgbClr r="0" g="0" b="0">
              <a:alpha val="0"/>
            </a:scrgbClr>
          </a:solidFill>
        </p:spPr>
      </p:pic>
      <p:pic>
        <p:nvPicPr>
          <p:cNvPr id="6" name="Picture 5">
            <a:extLst>
              <a:ext uri="{FF2B5EF4-FFF2-40B4-BE49-F238E27FC236}">
                <a16:creationId xmlns:a16="http://schemas.microsoft.com/office/drawing/2014/main" id="{690EB40F-2CE0-4BEF-81DE-9940F89D445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4838700" y="2368550"/>
            <a:ext cx="3810000" cy="2133600"/>
          </a:xfrm>
          <a:prstGeom prst="rect">
            <a:avLst/>
          </a:prstGeom>
          <a:solidFill>
            <a:scrgbClr r="0" g="0" b="0">
              <a:alpha val="0"/>
            </a:scrgbClr>
          </a:solidFill>
        </p:spPr>
      </p:pic>
    </p:spTree>
    <p:extLst>
      <p:ext uri="{BB962C8B-B14F-4D97-AF65-F5344CB8AC3E}">
        <p14:creationId xmlns:p14="http://schemas.microsoft.com/office/powerpoint/2010/main" val="1608892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07418D-99B5-4078-832A-F16BED33F54C}"/>
              </a:ext>
            </a:extLst>
          </p:cNvPr>
          <p:cNvSpPr txBox="1"/>
          <p:nvPr/>
        </p:nvSpPr>
        <p:spPr>
          <a:xfrm>
            <a:off x="12700" y="215900"/>
            <a:ext cx="10287000" cy="692497"/>
          </a:xfrm>
          <a:prstGeom prst="rect">
            <a:avLst/>
          </a:prstGeom>
          <a:noFill/>
        </p:spPr>
        <p:txBody>
          <a:bodyPr vert="horz" rtlCol="0">
            <a:spAutoFit/>
          </a:bodyPr>
          <a:lstStyle/>
          <a:p>
            <a:r>
              <a:rPr lang="en-GB" sz="1300">
                <a:solidFill>
                  <a:srgbClr val="000000"/>
                </a:solidFill>
                <a:latin typeface="SassoonInfant - 22"/>
              </a:rPr>
              <a:t>Another tradition in Tudor times would be to perform plays. Although Twelfth Night (the play) is not about Christmas, Shakespeare wrote it so that it could be performed at the end of the Christmas period in 1602. A lot of the themes in the play have lots of links to the traditions of the festive period at the time- confusion, mistaken identity, people swapping roles and playing tricks on each other. </a:t>
            </a:r>
          </a:p>
        </p:txBody>
      </p:sp>
      <p:pic>
        <p:nvPicPr>
          <p:cNvPr id="4" name="Picture 3">
            <a:extLst>
              <a:ext uri="{FF2B5EF4-FFF2-40B4-BE49-F238E27FC236}">
                <a16:creationId xmlns:a16="http://schemas.microsoft.com/office/drawing/2014/main" id="{7070CAD7-6B06-4601-867C-C8D08611A020}"/>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734050" y="1974850"/>
            <a:ext cx="3289300" cy="2463800"/>
          </a:xfrm>
          <a:prstGeom prst="rect">
            <a:avLst/>
          </a:prstGeom>
          <a:solidFill>
            <a:scrgbClr r="0" g="0" b="0">
              <a:alpha val="0"/>
            </a:scrgbClr>
          </a:solidFill>
        </p:spPr>
      </p:pic>
    </p:spTree>
    <p:extLst>
      <p:ext uri="{BB962C8B-B14F-4D97-AF65-F5344CB8AC3E}">
        <p14:creationId xmlns:p14="http://schemas.microsoft.com/office/powerpoint/2010/main" val="2577712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hlinkClick r:id="rId2"/>
            <a:extLst>
              <a:ext uri="{FF2B5EF4-FFF2-40B4-BE49-F238E27FC236}">
                <a16:creationId xmlns:a16="http://schemas.microsoft.com/office/drawing/2014/main" id="{4F81BE42-DD4C-4832-A3E1-3714317FDAD9}"/>
              </a:ext>
            </a:extLst>
          </p:cNvPr>
          <p:cNvSpPr txBox="1"/>
          <p:nvPr/>
        </p:nvSpPr>
        <p:spPr>
          <a:xfrm>
            <a:off x="1638300" y="4203700"/>
            <a:ext cx="5935650" cy="276999"/>
          </a:xfrm>
          <a:prstGeom prst="rect">
            <a:avLst/>
          </a:prstGeom>
          <a:noFill/>
        </p:spPr>
        <p:txBody>
          <a:bodyPr vert="horz" rtlCol="0">
            <a:spAutoFit/>
          </a:bodyPr>
          <a:lstStyle/>
          <a:p>
            <a:r>
              <a:rPr lang="en-GB" sz="1200">
                <a:solidFill>
                  <a:srgbClr val="000000"/>
                </a:solidFill>
                <a:latin typeface="Arial - 20"/>
              </a:rPr>
              <a:t>https://www.youtube.com/watch?v=SFgRJFTDHDQ</a:t>
            </a:r>
          </a:p>
        </p:txBody>
      </p:sp>
      <p:pic>
        <p:nvPicPr>
          <p:cNvPr id="4" name="Picture 3">
            <a:extLst>
              <a:ext uri="{FF2B5EF4-FFF2-40B4-BE49-F238E27FC236}">
                <a16:creationId xmlns:a16="http://schemas.microsoft.com/office/drawing/2014/main" id="{E85036CE-AF38-416A-88E4-2BAB1DE579A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397000" y="749300"/>
            <a:ext cx="6521323" cy="3346323"/>
          </a:xfrm>
          <a:prstGeom prst="rect">
            <a:avLst/>
          </a:prstGeom>
          <a:solidFill>
            <a:scrgbClr r="0" g="0" b="0">
              <a:alpha val="0"/>
            </a:scrgbClr>
          </a:solidFill>
        </p:spPr>
      </p:pic>
      <p:sp>
        <p:nvSpPr>
          <p:cNvPr id="5" name="TextBox 4">
            <a:extLst>
              <a:ext uri="{FF2B5EF4-FFF2-40B4-BE49-F238E27FC236}">
                <a16:creationId xmlns:a16="http://schemas.microsoft.com/office/drawing/2014/main" id="{FC1EA488-093E-4B6C-8B02-2EAE739F5DF7}"/>
              </a:ext>
            </a:extLst>
          </p:cNvPr>
          <p:cNvSpPr txBox="1"/>
          <p:nvPr/>
        </p:nvSpPr>
        <p:spPr>
          <a:xfrm>
            <a:off x="2019300" y="38100"/>
            <a:ext cx="5171821" cy="415498"/>
          </a:xfrm>
          <a:prstGeom prst="rect">
            <a:avLst/>
          </a:prstGeom>
          <a:noFill/>
        </p:spPr>
        <p:txBody>
          <a:bodyPr vert="horz" rtlCol="0">
            <a:spAutoFit/>
          </a:bodyPr>
          <a:lstStyle/>
          <a:p>
            <a:r>
              <a:rPr lang="en-GB" sz="2100">
                <a:solidFill>
                  <a:srgbClr val="000000"/>
                </a:solidFill>
                <a:latin typeface="Blackadder ITC - 36"/>
              </a:rPr>
              <a:t>If music be the food of love play on</a:t>
            </a:r>
          </a:p>
        </p:txBody>
      </p:sp>
    </p:spTree>
    <p:extLst>
      <p:ext uri="{BB962C8B-B14F-4D97-AF65-F5344CB8AC3E}">
        <p14:creationId xmlns:p14="http://schemas.microsoft.com/office/powerpoint/2010/main" val="1109141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577</Words>
  <Application>Microsoft Office PowerPoint</Application>
  <PresentationFormat>Custom</PresentationFormat>
  <Paragraphs>21</Paragraphs>
  <Slides>11</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11</vt:i4>
      </vt:variant>
    </vt:vector>
  </HeadingPairs>
  <TitlesOfParts>
    <vt:vector size="26" baseType="lpstr">
      <vt:lpstr>SassoonInfant - 22</vt:lpstr>
      <vt:lpstr>NTFPrintfk - 17</vt:lpstr>
      <vt:lpstr>SassoonInfant - 20</vt:lpstr>
      <vt:lpstr>Arial</vt:lpstr>
      <vt:lpstr>SassoonInfant - 26</vt:lpstr>
      <vt:lpstr>Calibri Light</vt:lpstr>
      <vt:lpstr>SassoonInfant - 78</vt:lpstr>
      <vt:lpstr>Arial - 20</vt:lpstr>
      <vt:lpstr>Blackadder ITC - 36</vt:lpstr>
      <vt:lpstr>SassoonInfant - 17</vt:lpstr>
      <vt:lpstr>SassoonInfant - 28</vt:lpstr>
      <vt:lpstr>SassoonInfant - 48</vt:lpstr>
      <vt:lpstr>SassoonInfant - 36</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Jayne THOMAS</dc:creator>
  <cp:lastModifiedBy>Jayne THOMAS</cp:lastModifiedBy>
  <cp:revision>1</cp:revision>
  <dcterms:created xsi:type="dcterms:W3CDTF">2023-07-10T16:08:01Z</dcterms:created>
  <dcterms:modified xsi:type="dcterms:W3CDTF">2023-07-10T16:08:01Z</dcterms:modified>
</cp:coreProperties>
</file>