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4" r:id="rId5"/>
    <p:sldId id="273" r:id="rId6"/>
    <p:sldId id="257" r:id="rId7"/>
    <p:sldId id="258" r:id="rId8"/>
    <p:sldId id="259" r:id="rId9"/>
    <p:sldId id="260" r:id="rId10"/>
    <p:sldId id="261" r:id="rId11"/>
    <p:sldId id="262" r:id="rId12"/>
    <p:sldId id="263" r:id="rId13"/>
    <p:sldId id="264" r:id="rId14"/>
    <p:sldId id="265"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C1EF"/>
    <a:srgbClr val="993300"/>
    <a:srgbClr val="99FF66"/>
    <a:srgbClr val="66FF33"/>
    <a:srgbClr val="CCFF33"/>
    <a:srgbClr val="FFD889"/>
    <a:srgbClr val="FFD03B"/>
    <a:srgbClr val="CC00FF"/>
    <a:srgbClr val="CC00CC"/>
    <a:srgbClr val="66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7D1CE-7CFE-40F0-8A7F-A444B2AFEA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6029195-56A6-49C7-B8AA-D80DE6EFD9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42E35C7-3989-4A51-A5B7-678E7D262DA1}"/>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5" name="Footer Placeholder 4">
            <a:extLst>
              <a:ext uri="{FF2B5EF4-FFF2-40B4-BE49-F238E27FC236}">
                <a16:creationId xmlns:a16="http://schemas.microsoft.com/office/drawing/2014/main" id="{257AAEEB-7B9F-4A11-9AD5-B4F3D9C66B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C9FA34-537B-4359-A9A7-544706434DA1}"/>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3033044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A7844-6D7D-4C53-A219-A9C1B030BC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8A8152F-4603-46A5-A6E8-3F91D1C0955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ACF26D-E388-42BB-9678-D92A21DEEDCB}"/>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5" name="Footer Placeholder 4">
            <a:extLst>
              <a:ext uri="{FF2B5EF4-FFF2-40B4-BE49-F238E27FC236}">
                <a16:creationId xmlns:a16="http://schemas.microsoft.com/office/drawing/2014/main" id="{7F73D050-5288-4217-A36A-6CC70A520F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5BF904-56FB-494D-8294-66E0ED85D2A6}"/>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4198336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0DA5-D632-4840-89AA-95CFEC57C9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1FD39E-AF02-496B-AFEB-9143EC1827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B2B59D0-4115-48DD-A39C-BF0030B81CED}"/>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5" name="Footer Placeholder 4">
            <a:extLst>
              <a:ext uri="{FF2B5EF4-FFF2-40B4-BE49-F238E27FC236}">
                <a16:creationId xmlns:a16="http://schemas.microsoft.com/office/drawing/2014/main" id="{078A9B0A-0D28-4D19-AE47-5D53678877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A8F726-B6CF-4697-9008-58EB53C1D145}"/>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1322522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64CFB-55E6-4119-9B53-9F0FD51440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3620BB-13E2-4ED0-B9FB-92C1CD071E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6689CF-CB34-4AA9-A8B1-76387E8456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24AF9D-474D-4CF6-9B4D-CA7602B6DA4F}"/>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6" name="Footer Placeholder 5">
            <a:extLst>
              <a:ext uri="{FF2B5EF4-FFF2-40B4-BE49-F238E27FC236}">
                <a16:creationId xmlns:a16="http://schemas.microsoft.com/office/drawing/2014/main" id="{568B03C8-E6B9-4BFC-9396-F5AFCDE323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1B903F-AAF0-4E73-88DB-D9C77BD524BA}"/>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26529969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D6138-A21D-448A-86C1-D11356CDC0B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DDEA1D-0CBC-4C74-A392-DA8A97F6E2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69B05BA-611E-45CF-8BB9-9F7A6721A0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82ED0D1-4E89-451E-B436-1614BE1D3F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0F468D-30C7-446C-8F3B-A948B4D2D3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775F989-3E25-4699-ABBF-697FED12BB4A}"/>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8" name="Footer Placeholder 7">
            <a:extLst>
              <a:ext uri="{FF2B5EF4-FFF2-40B4-BE49-F238E27FC236}">
                <a16:creationId xmlns:a16="http://schemas.microsoft.com/office/drawing/2014/main" id="{8E55868A-517E-48F0-8AC9-82B09703237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20F9666-3C92-4E04-AEFD-373D521738B6}"/>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395065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0B1C0-5F55-47B1-B0A6-7C2FE3021E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25B414-1756-415D-852D-F51ED4128BD8}"/>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4" name="Footer Placeholder 3">
            <a:extLst>
              <a:ext uri="{FF2B5EF4-FFF2-40B4-BE49-F238E27FC236}">
                <a16:creationId xmlns:a16="http://schemas.microsoft.com/office/drawing/2014/main" id="{026FAB9D-850C-4911-BA61-9B9F90F8F0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AC4AAB-A7B7-41DC-A770-230A76F37A00}"/>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1055543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1561E3-6331-492B-8B01-DE67E3304C94}"/>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3" name="Footer Placeholder 2">
            <a:extLst>
              <a:ext uri="{FF2B5EF4-FFF2-40B4-BE49-F238E27FC236}">
                <a16:creationId xmlns:a16="http://schemas.microsoft.com/office/drawing/2014/main" id="{9AFF6972-1CA6-4C52-8B37-EAB5C311AF6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82C1D4-9126-4EB2-B158-8C00E2C8EB8A}"/>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449532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DB837-64F9-40BD-9463-B886EB331A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4C8BCC2-D459-4A27-9C46-809ACCE7E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5FD8CD7-B193-484C-A0EB-E5252BE47B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8F18A-0823-435C-BD44-0EEFF8B06D31}"/>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6" name="Footer Placeholder 5">
            <a:extLst>
              <a:ext uri="{FF2B5EF4-FFF2-40B4-BE49-F238E27FC236}">
                <a16:creationId xmlns:a16="http://schemas.microsoft.com/office/drawing/2014/main" id="{AB049F75-9C59-46CD-BA5F-C90E30FD57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3B973B-7F4D-48BB-9A20-7122701FD0E6}"/>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88720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E8C04-BC8F-4F72-B473-6458B15813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B6116A8-DEA2-4D69-8FAA-5E0B601DB3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369FF9-5C95-4096-9198-A1E4FAF37D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99CBEA-CBFA-4B3B-894D-BF29D7EC88F6}"/>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6" name="Footer Placeholder 5">
            <a:extLst>
              <a:ext uri="{FF2B5EF4-FFF2-40B4-BE49-F238E27FC236}">
                <a16:creationId xmlns:a16="http://schemas.microsoft.com/office/drawing/2014/main" id="{23E67C00-A252-4A97-8BA0-9F3F8A3171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34FCD5-C9F4-414B-96E6-6C38502066A0}"/>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153124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F8723-7982-4C2B-9037-142A842927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F4EDA9-C3B9-44F8-AED6-A420257564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ED3B18-97AF-499B-88D0-73BD61F95211}"/>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5" name="Footer Placeholder 4">
            <a:extLst>
              <a:ext uri="{FF2B5EF4-FFF2-40B4-BE49-F238E27FC236}">
                <a16:creationId xmlns:a16="http://schemas.microsoft.com/office/drawing/2014/main" id="{7E39964C-B004-4644-A8D7-FFB95913AA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B8A0A4-94CC-4594-A7DB-F5CB2DECB786}"/>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2846475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7D178A-6D6F-41CF-803E-6C224FEBF0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4956F4-BA8B-4BF3-A866-5FD1E81FB0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D889E4-2C14-483D-B7D7-E2C1F9660A79}"/>
              </a:ext>
            </a:extLst>
          </p:cNvPr>
          <p:cNvSpPr>
            <a:spLocks noGrp="1"/>
          </p:cNvSpPr>
          <p:nvPr>
            <p:ph type="dt" sz="half" idx="10"/>
          </p:nvPr>
        </p:nvSpPr>
        <p:spPr/>
        <p:txBody>
          <a:bodyPr/>
          <a:lstStyle/>
          <a:p>
            <a:fld id="{CCECDE0F-7C4A-4978-82C4-4C10122F92DF}" type="datetimeFigureOut">
              <a:rPr lang="en-GB" smtClean="0"/>
              <a:t>30/08/2022</a:t>
            </a:fld>
            <a:endParaRPr lang="en-GB"/>
          </a:p>
        </p:txBody>
      </p:sp>
      <p:sp>
        <p:nvSpPr>
          <p:cNvPr id="5" name="Footer Placeholder 4">
            <a:extLst>
              <a:ext uri="{FF2B5EF4-FFF2-40B4-BE49-F238E27FC236}">
                <a16:creationId xmlns:a16="http://schemas.microsoft.com/office/drawing/2014/main" id="{3574AF28-6FF7-48AB-8CFA-6044BBBDEE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284D06-BD5E-4669-80EB-86439050A9EA}"/>
              </a:ext>
            </a:extLst>
          </p:cNvPr>
          <p:cNvSpPr>
            <a:spLocks noGrp="1"/>
          </p:cNvSpPr>
          <p:nvPr>
            <p:ph type="sldNum" sz="quarter" idx="12"/>
          </p:nvPr>
        </p:nvSpPr>
        <p:spPr/>
        <p:txBody>
          <a:bodyPr/>
          <a:lstStyle/>
          <a:p>
            <a:fld id="{342C078E-F4AD-4170-8B55-605A9C4A904C}" type="slidenum">
              <a:rPr lang="en-GB" smtClean="0"/>
              <a:t>‹#›</a:t>
            </a:fld>
            <a:endParaRPr lang="en-GB"/>
          </a:p>
        </p:txBody>
      </p:sp>
    </p:spTree>
    <p:extLst>
      <p:ext uri="{BB962C8B-B14F-4D97-AF65-F5344CB8AC3E}">
        <p14:creationId xmlns:p14="http://schemas.microsoft.com/office/powerpoint/2010/main" val="2043658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E1234-67BF-4EB3-BEF3-E776D1BD49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5F2E8F-C894-4558-9FFA-08EBC25C83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4DF8C5-290C-449E-8652-D7101C55AA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ECDE0F-7C4A-4978-82C4-4C10122F92DF}" type="datetimeFigureOut">
              <a:rPr lang="en-GB" smtClean="0"/>
              <a:t>30/08/2022</a:t>
            </a:fld>
            <a:endParaRPr lang="en-GB"/>
          </a:p>
        </p:txBody>
      </p:sp>
      <p:sp>
        <p:nvSpPr>
          <p:cNvPr id="5" name="Footer Placeholder 4">
            <a:extLst>
              <a:ext uri="{FF2B5EF4-FFF2-40B4-BE49-F238E27FC236}">
                <a16:creationId xmlns:a16="http://schemas.microsoft.com/office/drawing/2014/main" id="{96184BB5-9CCB-4004-8940-7C2EF7D69F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91B59AE-A759-4406-BAC3-234AA6109E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2C078E-F4AD-4170-8B55-605A9C4A904C}" type="slidenum">
              <a:rPr lang="en-GB" smtClean="0"/>
              <a:t>‹#›</a:t>
            </a:fld>
            <a:endParaRPr lang="en-GB"/>
          </a:p>
        </p:txBody>
      </p:sp>
    </p:spTree>
    <p:extLst>
      <p:ext uri="{BB962C8B-B14F-4D97-AF65-F5344CB8AC3E}">
        <p14:creationId xmlns:p14="http://schemas.microsoft.com/office/powerpoint/2010/main" val="1439744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AC0881-A6C4-4144-8BA6-82D88DA8F2AE}"/>
              </a:ext>
            </a:extLst>
          </p:cNvPr>
          <p:cNvSpPr/>
          <p:nvPr/>
        </p:nvSpPr>
        <p:spPr>
          <a:xfrm>
            <a:off x="68688" y="152219"/>
            <a:ext cx="5446063" cy="6620429"/>
          </a:xfrm>
          <a:prstGeom prst="rect">
            <a:avLst/>
          </a:prstGeom>
          <a:solidFill>
            <a:schemeClr val="bg1"/>
          </a:solidFill>
          <a:ln w="76200">
            <a:solidFill>
              <a:srgbClr val="FBC1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CD3675A4-B4FA-4B52-8B8C-F4D28D1AF8D1}"/>
              </a:ext>
            </a:extLst>
          </p:cNvPr>
          <p:cNvSpPr txBox="1"/>
          <p:nvPr/>
        </p:nvSpPr>
        <p:spPr>
          <a:xfrm>
            <a:off x="202038" y="152219"/>
            <a:ext cx="5160313" cy="461665"/>
          </a:xfrm>
          <a:prstGeom prst="rect">
            <a:avLst/>
          </a:prstGeom>
          <a:noFill/>
        </p:spPr>
        <p:txBody>
          <a:bodyPr wrap="square" rtlCol="0">
            <a:spAutoFit/>
          </a:bodyPr>
          <a:lstStyle/>
          <a:p>
            <a:pPr algn="ctr"/>
            <a:r>
              <a:rPr lang="en-GB" sz="2400" b="1" dirty="0">
                <a:solidFill>
                  <a:srgbClr val="FF99CC"/>
                </a:solidFill>
                <a:latin typeface="Comic Sans MS" panose="030F0702030302020204" pitchFamily="66" charset="0"/>
              </a:rPr>
              <a:t>Lilac and Lilac + Reading Band</a:t>
            </a:r>
          </a:p>
        </p:txBody>
      </p:sp>
      <p:sp>
        <p:nvSpPr>
          <p:cNvPr id="9" name="Rectangle 8">
            <a:extLst>
              <a:ext uri="{FF2B5EF4-FFF2-40B4-BE49-F238E27FC236}">
                <a16:creationId xmlns:a16="http://schemas.microsoft.com/office/drawing/2014/main" id="{793FA397-2910-4AA8-B64E-84588A1F1BCD}"/>
              </a:ext>
            </a:extLst>
          </p:cNvPr>
          <p:cNvSpPr/>
          <p:nvPr/>
        </p:nvSpPr>
        <p:spPr>
          <a:xfrm>
            <a:off x="215822" y="1638298"/>
            <a:ext cx="5108435" cy="2314812"/>
          </a:xfrm>
          <a:prstGeom prst="rect">
            <a:avLst/>
          </a:prstGeom>
          <a:solidFill>
            <a:schemeClr val="bg1"/>
          </a:solidFill>
          <a:ln w="57150">
            <a:solidFill>
              <a:srgbClr val="FBC1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CAC37F8E-D6E5-425E-84CE-3FADAE35ADF2}"/>
              </a:ext>
            </a:extLst>
          </p:cNvPr>
          <p:cNvSpPr txBox="1"/>
          <p:nvPr/>
        </p:nvSpPr>
        <p:spPr>
          <a:xfrm>
            <a:off x="68688" y="674765"/>
            <a:ext cx="5446063" cy="830997"/>
          </a:xfrm>
          <a:prstGeom prst="rect">
            <a:avLst/>
          </a:prstGeom>
          <a:noFill/>
        </p:spPr>
        <p:txBody>
          <a:bodyPr wrap="square" rtlCol="0">
            <a:spAutoFit/>
          </a:bodyPr>
          <a:lstStyle/>
          <a:p>
            <a:pPr algn="ctr"/>
            <a:r>
              <a:rPr lang="en-GB" sz="1200" dirty="0">
                <a:latin typeface="Comic Sans MS" panose="030F0702030302020204" pitchFamily="66" charset="0"/>
              </a:rPr>
              <a:t>These beautiful wordless and first words books enable you to explore Phase 1 of Letters and Sounds, using fiction and non-fiction. Develop vocabulary and sound awareness, and introduce the concept of blending and segmenting to prepare for formal phonics teaching.</a:t>
            </a:r>
            <a:endParaRPr lang="en-GB" sz="1050" dirty="0">
              <a:latin typeface="Comic Sans MS" panose="030F0702030302020204" pitchFamily="66" charset="0"/>
            </a:endParaRPr>
          </a:p>
        </p:txBody>
      </p:sp>
      <p:sp>
        <p:nvSpPr>
          <p:cNvPr id="25" name="Rectangle 24">
            <a:extLst>
              <a:ext uri="{FF2B5EF4-FFF2-40B4-BE49-F238E27FC236}">
                <a16:creationId xmlns:a16="http://schemas.microsoft.com/office/drawing/2014/main" id="{3319045C-FE99-4C18-BCD0-8942EE33DEE0}"/>
              </a:ext>
            </a:extLst>
          </p:cNvPr>
          <p:cNvSpPr/>
          <p:nvPr/>
        </p:nvSpPr>
        <p:spPr>
          <a:xfrm>
            <a:off x="215822" y="4123839"/>
            <a:ext cx="5098910" cy="2314812"/>
          </a:xfrm>
          <a:prstGeom prst="rect">
            <a:avLst/>
          </a:prstGeom>
          <a:solidFill>
            <a:schemeClr val="bg1"/>
          </a:solidFill>
          <a:ln w="57150">
            <a:solidFill>
              <a:srgbClr val="FBC1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TextBox 25">
            <a:extLst>
              <a:ext uri="{FF2B5EF4-FFF2-40B4-BE49-F238E27FC236}">
                <a16:creationId xmlns:a16="http://schemas.microsoft.com/office/drawing/2014/main" id="{10A2C5FC-FC52-4E5A-996C-BE0E00FC1166}"/>
              </a:ext>
            </a:extLst>
          </p:cNvPr>
          <p:cNvSpPr txBox="1"/>
          <p:nvPr/>
        </p:nvSpPr>
        <p:spPr>
          <a:xfrm>
            <a:off x="290902" y="1638297"/>
            <a:ext cx="5033355" cy="2246769"/>
          </a:xfrm>
          <a:prstGeom prst="rect">
            <a:avLst/>
          </a:prstGeom>
          <a:noFill/>
          <a:ln>
            <a:noFill/>
          </a:ln>
        </p:spPr>
        <p:txBody>
          <a:bodyPr wrap="square" rtlCol="0">
            <a:spAutoFit/>
          </a:bodyPr>
          <a:lstStyle/>
          <a:p>
            <a:pPr algn="ctr"/>
            <a:r>
              <a:rPr lang="en-GB" sz="1400" b="1" u="sng" dirty="0">
                <a:latin typeface="Comic Sans MS" panose="030F0702030302020204" pitchFamily="66" charset="0"/>
              </a:rPr>
              <a:t>Goals for your child</a:t>
            </a:r>
          </a:p>
          <a:p>
            <a:pPr marL="171450" indent="-171450">
              <a:buFont typeface="Arial" panose="020B0604020202020204" pitchFamily="34" charset="0"/>
              <a:buChar char="•"/>
            </a:pPr>
            <a:r>
              <a:rPr lang="en-GB" sz="1400" dirty="0">
                <a:latin typeface="Comic Sans MS" panose="030F0702030302020204" pitchFamily="66" charset="0"/>
              </a:rPr>
              <a:t>Hold a book correctly.</a:t>
            </a:r>
          </a:p>
          <a:p>
            <a:pPr marL="171450" indent="-171450">
              <a:buFont typeface="Arial" panose="020B0604020202020204" pitchFamily="34" charset="0"/>
              <a:buChar char="•"/>
            </a:pPr>
            <a:r>
              <a:rPr lang="en-GB" sz="1400" dirty="0">
                <a:latin typeface="Comic Sans MS" panose="030F0702030302020204" pitchFamily="66" charset="0"/>
              </a:rPr>
              <a:t>Look at the pages in the correct order.</a:t>
            </a:r>
          </a:p>
          <a:p>
            <a:pPr marL="171450" indent="-171450">
              <a:buFont typeface="Arial" panose="020B0604020202020204" pitchFamily="34" charset="0"/>
              <a:buChar char="•"/>
            </a:pPr>
            <a:r>
              <a:rPr lang="en-GB" sz="1400" dirty="0">
                <a:latin typeface="Comic Sans MS" panose="030F0702030302020204" pitchFamily="66" charset="0"/>
              </a:rPr>
              <a:t> Know the differences between words and pictures.</a:t>
            </a:r>
          </a:p>
          <a:p>
            <a:pPr marL="171450" indent="-171450">
              <a:buFont typeface="Arial" panose="020B0604020202020204" pitchFamily="34" charset="0"/>
              <a:buChar char="•"/>
            </a:pPr>
            <a:r>
              <a:rPr lang="en-GB" sz="1400" dirty="0">
                <a:latin typeface="Comic Sans MS" panose="030F0702030302020204" pitchFamily="66" charset="0"/>
              </a:rPr>
              <a:t>Understand that each letter is different.</a:t>
            </a:r>
          </a:p>
          <a:p>
            <a:pPr marL="171450" indent="-171450">
              <a:buFont typeface="Arial" panose="020B0604020202020204" pitchFamily="34" charset="0"/>
              <a:buChar char="•"/>
            </a:pPr>
            <a:r>
              <a:rPr lang="en-GB" sz="1400" dirty="0">
                <a:latin typeface="Comic Sans MS" panose="030F0702030302020204" pitchFamily="66" charset="0"/>
              </a:rPr>
              <a:t>Say who and what the book is about.</a:t>
            </a:r>
          </a:p>
          <a:p>
            <a:pPr marL="171450" indent="-171450">
              <a:buFont typeface="Arial" panose="020B0604020202020204" pitchFamily="34" charset="0"/>
              <a:buChar char="•"/>
            </a:pPr>
            <a:r>
              <a:rPr lang="en-GB" sz="1400" dirty="0">
                <a:latin typeface="Comic Sans MS" panose="030F0702030302020204" pitchFamily="66" charset="0"/>
              </a:rPr>
              <a:t>Talk about the pictures and create their own stories</a:t>
            </a:r>
          </a:p>
          <a:p>
            <a:pPr algn="ctr"/>
            <a:r>
              <a:rPr lang="en-GB" sz="1400" b="1" u="sng" dirty="0">
                <a:latin typeface="Comic Sans MS" panose="030F0702030302020204" pitchFamily="66" charset="0"/>
              </a:rPr>
              <a:t>Lilac + </a:t>
            </a:r>
          </a:p>
          <a:p>
            <a:pPr marL="285750" indent="-285750">
              <a:buFont typeface="Arial" panose="020B0604020202020204" pitchFamily="34" charset="0"/>
              <a:buChar char="•"/>
            </a:pPr>
            <a:r>
              <a:rPr lang="en-GB" sz="1400" dirty="0">
                <a:latin typeface="Comic Sans MS" panose="030F0702030302020204" pitchFamily="66" charset="0"/>
              </a:rPr>
              <a:t>Begin to blend letters together so they can say the word.</a:t>
            </a:r>
          </a:p>
        </p:txBody>
      </p:sp>
      <p:sp>
        <p:nvSpPr>
          <p:cNvPr id="28" name="TextBox 27">
            <a:extLst>
              <a:ext uri="{FF2B5EF4-FFF2-40B4-BE49-F238E27FC236}">
                <a16:creationId xmlns:a16="http://schemas.microsoft.com/office/drawing/2014/main" id="{0A9F724D-64D8-466F-8E5D-6B14E1F7BD7A}"/>
              </a:ext>
            </a:extLst>
          </p:cNvPr>
          <p:cNvSpPr txBox="1"/>
          <p:nvPr/>
        </p:nvSpPr>
        <p:spPr>
          <a:xfrm>
            <a:off x="202038" y="4174214"/>
            <a:ext cx="5033355" cy="2431435"/>
          </a:xfrm>
          <a:prstGeom prst="rect">
            <a:avLst/>
          </a:prstGeom>
          <a:noFill/>
          <a:ln>
            <a:noFill/>
          </a:ln>
        </p:spPr>
        <p:txBody>
          <a:bodyPr wrap="square" rtlCol="0">
            <a:spAutoFit/>
          </a:bodyPr>
          <a:lstStyle/>
          <a:p>
            <a:pPr algn="ctr"/>
            <a:r>
              <a:rPr lang="en-GB" sz="1400" b="1" u="sng" dirty="0">
                <a:latin typeface="Comic Sans MS" panose="030F0702030302020204" pitchFamily="66" charset="0"/>
              </a:rPr>
              <a:t>How you can help</a:t>
            </a:r>
          </a:p>
          <a:p>
            <a:pPr algn="ctr"/>
            <a:r>
              <a:rPr lang="en-GB" sz="1400" dirty="0">
                <a:latin typeface="Comic Sans MS" panose="030F0702030302020204" pitchFamily="66" charset="0"/>
              </a:rPr>
              <a:t>Please encourage your child to: </a:t>
            </a:r>
          </a:p>
          <a:p>
            <a:pPr marL="285750" indent="-285750">
              <a:buFont typeface="Arial" panose="020B0604020202020204" pitchFamily="34" charset="0"/>
              <a:buChar char="•"/>
            </a:pPr>
            <a:r>
              <a:rPr lang="en-GB" sz="1400" dirty="0">
                <a:latin typeface="Comic Sans MS" panose="030F0702030302020204" pitchFamily="66" charset="0"/>
              </a:rPr>
              <a:t>Look at the pages in order, and talk about what is happening on the left hand page before the right hand page. </a:t>
            </a:r>
          </a:p>
          <a:p>
            <a:pPr marL="285750" indent="-285750">
              <a:buFont typeface="Arial" panose="020B0604020202020204" pitchFamily="34" charset="0"/>
              <a:buChar char="•"/>
            </a:pPr>
            <a:r>
              <a:rPr lang="en-GB" sz="1400" dirty="0">
                <a:latin typeface="Comic Sans MS" panose="030F0702030302020204" pitchFamily="66" charset="0"/>
              </a:rPr>
              <a:t>Talk about what is happening on each page, rather than just talking about what they see in each picture. </a:t>
            </a:r>
          </a:p>
          <a:p>
            <a:pPr marL="285750" indent="-285750">
              <a:buFont typeface="Arial" panose="020B0604020202020204" pitchFamily="34" charset="0"/>
              <a:buChar char="•"/>
            </a:pPr>
            <a:r>
              <a:rPr lang="en-GB" sz="1400" dirty="0">
                <a:latin typeface="Comic Sans MS" panose="030F0702030302020204" pitchFamily="66" charset="0"/>
              </a:rPr>
              <a:t>Tell you who or what the book is about.</a:t>
            </a:r>
          </a:p>
          <a:p>
            <a:pPr marL="285750" indent="-285750">
              <a:buFont typeface="Arial" panose="020B0604020202020204" pitchFamily="34" charset="0"/>
              <a:buChar char="•"/>
            </a:pPr>
            <a:r>
              <a:rPr lang="en-GB" sz="1400" dirty="0">
                <a:latin typeface="Comic Sans MS" panose="030F0702030302020204" pitchFamily="66" charset="0"/>
              </a:rPr>
              <a:t>Try modelling how to blend the letters together in lilac + books and have your child repeat it back to you.</a:t>
            </a: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p>
        </p:txBody>
      </p:sp>
      <p:sp>
        <p:nvSpPr>
          <p:cNvPr id="16" name="Rectangle 15">
            <a:extLst>
              <a:ext uri="{FF2B5EF4-FFF2-40B4-BE49-F238E27FC236}">
                <a16:creationId xmlns:a16="http://schemas.microsoft.com/office/drawing/2014/main" id="{1589E745-09F1-4579-8FC3-63DA04A6C551}"/>
              </a:ext>
            </a:extLst>
          </p:cNvPr>
          <p:cNvSpPr/>
          <p:nvPr/>
        </p:nvSpPr>
        <p:spPr>
          <a:xfrm>
            <a:off x="5962650" y="152219"/>
            <a:ext cx="5446063" cy="6620429"/>
          </a:xfrm>
          <a:prstGeom prst="rect">
            <a:avLst/>
          </a:prstGeom>
          <a:solidFill>
            <a:schemeClr val="bg1"/>
          </a:solidFill>
          <a:ln w="76200">
            <a:solidFill>
              <a:srgbClr val="FBC1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A2E04F39-308A-4E06-AE41-43C8DE15F9C7}"/>
              </a:ext>
            </a:extLst>
          </p:cNvPr>
          <p:cNvSpPr txBox="1"/>
          <p:nvPr/>
        </p:nvSpPr>
        <p:spPr>
          <a:xfrm>
            <a:off x="6096000" y="152219"/>
            <a:ext cx="5160313" cy="461665"/>
          </a:xfrm>
          <a:prstGeom prst="rect">
            <a:avLst/>
          </a:prstGeom>
          <a:noFill/>
        </p:spPr>
        <p:txBody>
          <a:bodyPr wrap="square" rtlCol="0">
            <a:spAutoFit/>
          </a:bodyPr>
          <a:lstStyle/>
          <a:p>
            <a:pPr algn="ctr"/>
            <a:r>
              <a:rPr lang="en-GB" sz="2400" b="1" dirty="0">
                <a:solidFill>
                  <a:srgbClr val="FF99CC"/>
                </a:solidFill>
                <a:latin typeface="Comic Sans MS" panose="030F0702030302020204" pitchFamily="66" charset="0"/>
              </a:rPr>
              <a:t>Lilac and Lilac + Reading Band</a:t>
            </a:r>
          </a:p>
        </p:txBody>
      </p:sp>
      <p:sp>
        <p:nvSpPr>
          <p:cNvPr id="18" name="Rectangle 17">
            <a:extLst>
              <a:ext uri="{FF2B5EF4-FFF2-40B4-BE49-F238E27FC236}">
                <a16:creationId xmlns:a16="http://schemas.microsoft.com/office/drawing/2014/main" id="{5170EE8C-86AA-4FF4-B433-31D7626FD49B}"/>
              </a:ext>
            </a:extLst>
          </p:cNvPr>
          <p:cNvSpPr/>
          <p:nvPr/>
        </p:nvSpPr>
        <p:spPr>
          <a:xfrm>
            <a:off x="6109784" y="1638298"/>
            <a:ext cx="5108435" cy="2314812"/>
          </a:xfrm>
          <a:prstGeom prst="rect">
            <a:avLst/>
          </a:prstGeom>
          <a:solidFill>
            <a:schemeClr val="bg1"/>
          </a:solidFill>
          <a:ln w="57150">
            <a:solidFill>
              <a:srgbClr val="FBC1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1C2F0A92-5B40-4E85-B551-F1375C48055F}"/>
              </a:ext>
            </a:extLst>
          </p:cNvPr>
          <p:cNvSpPr txBox="1"/>
          <p:nvPr/>
        </p:nvSpPr>
        <p:spPr>
          <a:xfrm>
            <a:off x="5962650" y="674765"/>
            <a:ext cx="5446063" cy="830997"/>
          </a:xfrm>
          <a:prstGeom prst="rect">
            <a:avLst/>
          </a:prstGeom>
          <a:noFill/>
        </p:spPr>
        <p:txBody>
          <a:bodyPr wrap="square" rtlCol="0">
            <a:spAutoFit/>
          </a:bodyPr>
          <a:lstStyle/>
          <a:p>
            <a:pPr algn="ctr"/>
            <a:r>
              <a:rPr lang="en-GB" sz="1200" dirty="0">
                <a:latin typeface="Comic Sans MS" panose="030F0702030302020204" pitchFamily="66" charset="0"/>
              </a:rPr>
              <a:t>These beautiful wordless and first words books enable you to explore Phase 1 of Letters and Sounds, using fiction and non-fiction. Develop vocabulary and sound awareness, and introduce the concept of blending and segmenting to prepare for formal phonics teaching.</a:t>
            </a:r>
            <a:endParaRPr lang="en-GB" sz="1050" dirty="0">
              <a:latin typeface="Comic Sans MS" panose="030F0702030302020204" pitchFamily="66" charset="0"/>
            </a:endParaRPr>
          </a:p>
        </p:txBody>
      </p:sp>
      <p:sp>
        <p:nvSpPr>
          <p:cNvPr id="20" name="Rectangle 19">
            <a:extLst>
              <a:ext uri="{FF2B5EF4-FFF2-40B4-BE49-F238E27FC236}">
                <a16:creationId xmlns:a16="http://schemas.microsoft.com/office/drawing/2014/main" id="{22A47393-4975-4D8E-AB80-9FB6F1E3FBA7}"/>
              </a:ext>
            </a:extLst>
          </p:cNvPr>
          <p:cNvSpPr/>
          <p:nvPr/>
        </p:nvSpPr>
        <p:spPr>
          <a:xfrm>
            <a:off x="6109784" y="4123839"/>
            <a:ext cx="5098910" cy="2314812"/>
          </a:xfrm>
          <a:prstGeom prst="rect">
            <a:avLst/>
          </a:prstGeom>
          <a:solidFill>
            <a:schemeClr val="bg1"/>
          </a:solidFill>
          <a:ln w="57150">
            <a:solidFill>
              <a:srgbClr val="FBC1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C9650B89-3A30-4253-B682-292A7B6E2B65}"/>
              </a:ext>
            </a:extLst>
          </p:cNvPr>
          <p:cNvSpPr txBox="1"/>
          <p:nvPr/>
        </p:nvSpPr>
        <p:spPr>
          <a:xfrm>
            <a:off x="6184864" y="1638297"/>
            <a:ext cx="5033355" cy="2246769"/>
          </a:xfrm>
          <a:prstGeom prst="rect">
            <a:avLst/>
          </a:prstGeom>
          <a:noFill/>
          <a:ln>
            <a:noFill/>
          </a:ln>
        </p:spPr>
        <p:txBody>
          <a:bodyPr wrap="square" rtlCol="0">
            <a:spAutoFit/>
          </a:bodyPr>
          <a:lstStyle/>
          <a:p>
            <a:pPr algn="ctr"/>
            <a:r>
              <a:rPr lang="en-GB" sz="1400" b="1" u="sng" dirty="0">
                <a:latin typeface="Comic Sans MS" panose="030F0702030302020204" pitchFamily="66" charset="0"/>
              </a:rPr>
              <a:t>Goals for your child</a:t>
            </a:r>
          </a:p>
          <a:p>
            <a:pPr marL="171450" indent="-171450">
              <a:buFont typeface="Arial" panose="020B0604020202020204" pitchFamily="34" charset="0"/>
              <a:buChar char="•"/>
            </a:pPr>
            <a:r>
              <a:rPr lang="en-GB" sz="1400" dirty="0">
                <a:latin typeface="Comic Sans MS" panose="030F0702030302020204" pitchFamily="66" charset="0"/>
              </a:rPr>
              <a:t>Hold a book correctly.</a:t>
            </a:r>
          </a:p>
          <a:p>
            <a:pPr marL="171450" indent="-171450">
              <a:buFont typeface="Arial" panose="020B0604020202020204" pitchFamily="34" charset="0"/>
              <a:buChar char="•"/>
            </a:pPr>
            <a:r>
              <a:rPr lang="en-GB" sz="1400" dirty="0">
                <a:latin typeface="Comic Sans MS" panose="030F0702030302020204" pitchFamily="66" charset="0"/>
              </a:rPr>
              <a:t>Look at the pages in the correct order.</a:t>
            </a:r>
          </a:p>
          <a:p>
            <a:pPr marL="171450" indent="-171450">
              <a:buFont typeface="Arial" panose="020B0604020202020204" pitchFamily="34" charset="0"/>
              <a:buChar char="•"/>
            </a:pPr>
            <a:r>
              <a:rPr lang="en-GB" sz="1400" dirty="0">
                <a:latin typeface="Comic Sans MS" panose="030F0702030302020204" pitchFamily="66" charset="0"/>
              </a:rPr>
              <a:t> Know the differences between words and pictures.</a:t>
            </a:r>
          </a:p>
          <a:p>
            <a:pPr marL="171450" indent="-171450">
              <a:buFont typeface="Arial" panose="020B0604020202020204" pitchFamily="34" charset="0"/>
              <a:buChar char="•"/>
            </a:pPr>
            <a:r>
              <a:rPr lang="en-GB" sz="1400" dirty="0">
                <a:latin typeface="Comic Sans MS" panose="030F0702030302020204" pitchFamily="66" charset="0"/>
              </a:rPr>
              <a:t>Understand that each letter is different.</a:t>
            </a:r>
          </a:p>
          <a:p>
            <a:pPr marL="171450" indent="-171450">
              <a:buFont typeface="Arial" panose="020B0604020202020204" pitchFamily="34" charset="0"/>
              <a:buChar char="•"/>
            </a:pPr>
            <a:r>
              <a:rPr lang="en-GB" sz="1400" dirty="0">
                <a:latin typeface="Comic Sans MS" panose="030F0702030302020204" pitchFamily="66" charset="0"/>
              </a:rPr>
              <a:t>Say who and what the book is about.</a:t>
            </a:r>
          </a:p>
          <a:p>
            <a:pPr marL="171450" indent="-171450">
              <a:buFont typeface="Arial" panose="020B0604020202020204" pitchFamily="34" charset="0"/>
              <a:buChar char="•"/>
            </a:pPr>
            <a:r>
              <a:rPr lang="en-GB" sz="1400" dirty="0">
                <a:latin typeface="Comic Sans MS" panose="030F0702030302020204" pitchFamily="66" charset="0"/>
              </a:rPr>
              <a:t>Talk about the pictures and create their own stories</a:t>
            </a:r>
          </a:p>
          <a:p>
            <a:pPr algn="ctr"/>
            <a:r>
              <a:rPr lang="en-GB" sz="1400" b="1" u="sng" dirty="0">
                <a:latin typeface="Comic Sans MS" panose="030F0702030302020204" pitchFamily="66" charset="0"/>
              </a:rPr>
              <a:t>Lilac + </a:t>
            </a:r>
          </a:p>
          <a:p>
            <a:pPr marL="285750" indent="-285750">
              <a:buFont typeface="Arial" panose="020B0604020202020204" pitchFamily="34" charset="0"/>
              <a:buChar char="•"/>
            </a:pPr>
            <a:r>
              <a:rPr lang="en-GB" sz="1400" dirty="0">
                <a:latin typeface="Comic Sans MS" panose="030F0702030302020204" pitchFamily="66" charset="0"/>
              </a:rPr>
              <a:t>Begin to blend letters together so they can say the word.</a:t>
            </a:r>
          </a:p>
        </p:txBody>
      </p:sp>
      <p:sp>
        <p:nvSpPr>
          <p:cNvPr id="22" name="TextBox 21">
            <a:extLst>
              <a:ext uri="{FF2B5EF4-FFF2-40B4-BE49-F238E27FC236}">
                <a16:creationId xmlns:a16="http://schemas.microsoft.com/office/drawing/2014/main" id="{B0697890-1C03-4739-9925-AB4F4C08CEFB}"/>
              </a:ext>
            </a:extLst>
          </p:cNvPr>
          <p:cNvSpPr txBox="1"/>
          <p:nvPr/>
        </p:nvSpPr>
        <p:spPr>
          <a:xfrm>
            <a:off x="6096000" y="4174214"/>
            <a:ext cx="5033355" cy="2431435"/>
          </a:xfrm>
          <a:prstGeom prst="rect">
            <a:avLst/>
          </a:prstGeom>
          <a:noFill/>
          <a:ln>
            <a:noFill/>
          </a:ln>
        </p:spPr>
        <p:txBody>
          <a:bodyPr wrap="square" rtlCol="0">
            <a:spAutoFit/>
          </a:bodyPr>
          <a:lstStyle/>
          <a:p>
            <a:pPr algn="ctr"/>
            <a:r>
              <a:rPr lang="en-GB" sz="1400" b="1" u="sng" dirty="0">
                <a:latin typeface="Comic Sans MS" panose="030F0702030302020204" pitchFamily="66" charset="0"/>
              </a:rPr>
              <a:t>How you can help</a:t>
            </a:r>
          </a:p>
          <a:p>
            <a:pPr algn="ctr"/>
            <a:r>
              <a:rPr lang="en-GB" sz="1400" dirty="0">
                <a:latin typeface="Comic Sans MS" panose="030F0702030302020204" pitchFamily="66" charset="0"/>
              </a:rPr>
              <a:t>Please encourage your child to: </a:t>
            </a:r>
          </a:p>
          <a:p>
            <a:pPr marL="285750" indent="-285750">
              <a:buFont typeface="Arial" panose="020B0604020202020204" pitchFamily="34" charset="0"/>
              <a:buChar char="•"/>
            </a:pPr>
            <a:r>
              <a:rPr lang="en-GB" sz="1400" dirty="0">
                <a:latin typeface="Comic Sans MS" panose="030F0702030302020204" pitchFamily="66" charset="0"/>
              </a:rPr>
              <a:t>Look at the pages in order, and talk about what is happening on the left hand page before the right hand page. </a:t>
            </a:r>
          </a:p>
          <a:p>
            <a:pPr marL="285750" indent="-285750">
              <a:buFont typeface="Arial" panose="020B0604020202020204" pitchFamily="34" charset="0"/>
              <a:buChar char="•"/>
            </a:pPr>
            <a:r>
              <a:rPr lang="en-GB" sz="1400" dirty="0">
                <a:latin typeface="Comic Sans MS" panose="030F0702030302020204" pitchFamily="66" charset="0"/>
              </a:rPr>
              <a:t>Talk about what is happening on each page, rather than just talking about what they see in each picture. </a:t>
            </a:r>
          </a:p>
          <a:p>
            <a:pPr marL="285750" indent="-285750">
              <a:buFont typeface="Arial" panose="020B0604020202020204" pitchFamily="34" charset="0"/>
              <a:buChar char="•"/>
            </a:pPr>
            <a:r>
              <a:rPr lang="en-GB" sz="1400" dirty="0">
                <a:latin typeface="Comic Sans MS" panose="030F0702030302020204" pitchFamily="66" charset="0"/>
              </a:rPr>
              <a:t>Tell you who or what the book is about.</a:t>
            </a:r>
          </a:p>
          <a:p>
            <a:pPr marL="285750" indent="-285750">
              <a:buFont typeface="Arial" panose="020B0604020202020204" pitchFamily="34" charset="0"/>
              <a:buChar char="•"/>
            </a:pPr>
            <a:r>
              <a:rPr lang="en-GB" sz="1400" dirty="0">
                <a:latin typeface="Comic Sans MS" panose="030F0702030302020204" pitchFamily="66" charset="0"/>
              </a:rPr>
              <a:t>Try modelling how to blend the letters together in lilac + books and have your child repeat it back to you.</a:t>
            </a: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p>
        </p:txBody>
      </p:sp>
    </p:spTree>
    <p:extLst>
      <p:ext uri="{BB962C8B-B14F-4D97-AF65-F5344CB8AC3E}">
        <p14:creationId xmlns:p14="http://schemas.microsoft.com/office/powerpoint/2010/main" val="754094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AC0881-A6C4-4144-8BA6-82D88DA8F2AE}"/>
              </a:ext>
            </a:extLst>
          </p:cNvPr>
          <p:cNvSpPr/>
          <p:nvPr/>
        </p:nvSpPr>
        <p:spPr>
          <a:xfrm>
            <a:off x="68688" y="152219"/>
            <a:ext cx="5446063" cy="6620429"/>
          </a:xfrm>
          <a:prstGeom prst="rect">
            <a:avLst/>
          </a:prstGeom>
          <a:solidFill>
            <a:schemeClr val="bg1"/>
          </a:solidFill>
          <a:ln w="76200">
            <a:solidFill>
              <a:srgbClr val="F44E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CD3675A4-B4FA-4B52-8B8C-F4D28D1AF8D1}"/>
              </a:ext>
            </a:extLst>
          </p:cNvPr>
          <p:cNvSpPr txBox="1"/>
          <p:nvPr/>
        </p:nvSpPr>
        <p:spPr>
          <a:xfrm>
            <a:off x="202038" y="152219"/>
            <a:ext cx="5160313" cy="584775"/>
          </a:xfrm>
          <a:prstGeom prst="rect">
            <a:avLst/>
          </a:prstGeom>
          <a:noFill/>
        </p:spPr>
        <p:txBody>
          <a:bodyPr wrap="square" rtlCol="0">
            <a:spAutoFit/>
          </a:bodyPr>
          <a:lstStyle/>
          <a:p>
            <a:pPr algn="ctr"/>
            <a:r>
              <a:rPr lang="en-GB" sz="3200" b="1" dirty="0">
                <a:solidFill>
                  <a:srgbClr val="FF99CC"/>
                </a:solidFill>
                <a:latin typeface="Comic Sans MS" panose="030F0702030302020204" pitchFamily="66" charset="0"/>
              </a:rPr>
              <a:t>Pink A / B Reading Band</a:t>
            </a:r>
          </a:p>
        </p:txBody>
      </p:sp>
      <p:sp>
        <p:nvSpPr>
          <p:cNvPr id="9" name="Rectangle 8">
            <a:extLst>
              <a:ext uri="{FF2B5EF4-FFF2-40B4-BE49-F238E27FC236}">
                <a16:creationId xmlns:a16="http://schemas.microsoft.com/office/drawing/2014/main" id="{793FA397-2910-4AA8-B64E-84588A1F1BCD}"/>
              </a:ext>
            </a:extLst>
          </p:cNvPr>
          <p:cNvSpPr/>
          <p:nvPr/>
        </p:nvSpPr>
        <p:spPr>
          <a:xfrm>
            <a:off x="227976" y="1315231"/>
            <a:ext cx="5108435" cy="1707523"/>
          </a:xfrm>
          <a:prstGeom prst="rect">
            <a:avLst/>
          </a:prstGeom>
          <a:solidFill>
            <a:schemeClr val="bg1"/>
          </a:solidFill>
          <a:ln w="5715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CAC37F8E-D6E5-425E-84CE-3FADAE35ADF2}"/>
              </a:ext>
            </a:extLst>
          </p:cNvPr>
          <p:cNvSpPr txBox="1"/>
          <p:nvPr/>
        </p:nvSpPr>
        <p:spPr>
          <a:xfrm>
            <a:off x="68688" y="674386"/>
            <a:ext cx="5446063" cy="646331"/>
          </a:xfrm>
          <a:prstGeom prst="rect">
            <a:avLst/>
          </a:prstGeom>
          <a:noFill/>
        </p:spPr>
        <p:txBody>
          <a:bodyPr wrap="square" rtlCol="0">
            <a:spAutoFit/>
          </a:bodyPr>
          <a:lstStyle/>
          <a:p>
            <a:pPr algn="ctr"/>
            <a:r>
              <a:rPr lang="en-GB" sz="1200" dirty="0"/>
              <a:t>Pink is perfect for introducing fundamental reading concepts and skills to early readers. This band includes the first level of reading scheme books. Your child should be able to read most of the words in their book.</a:t>
            </a:r>
          </a:p>
        </p:txBody>
      </p:sp>
      <p:sp>
        <p:nvSpPr>
          <p:cNvPr id="23" name="TextBox 22">
            <a:extLst>
              <a:ext uri="{FF2B5EF4-FFF2-40B4-BE49-F238E27FC236}">
                <a16:creationId xmlns:a16="http://schemas.microsoft.com/office/drawing/2014/main" id="{21D4C9D8-9488-4AE9-9FBD-34A1A60660C5}"/>
              </a:ext>
            </a:extLst>
          </p:cNvPr>
          <p:cNvSpPr txBox="1"/>
          <p:nvPr/>
        </p:nvSpPr>
        <p:spPr>
          <a:xfrm>
            <a:off x="297288" y="1309993"/>
            <a:ext cx="5039123" cy="1661993"/>
          </a:xfrm>
          <a:prstGeom prst="rect">
            <a:avLst/>
          </a:prstGeom>
          <a:noFill/>
          <a:ln>
            <a:noFill/>
          </a:ln>
        </p:spPr>
        <p:txBody>
          <a:bodyPr wrap="square" rtlCol="0">
            <a:spAutoFit/>
          </a:bodyPr>
          <a:lstStyle/>
          <a:p>
            <a:pPr algn="ctr"/>
            <a:r>
              <a:rPr lang="en-GB" sz="1200" b="1" u="sng" dirty="0">
                <a:latin typeface="Comic Sans MS" panose="030F0702030302020204" pitchFamily="66" charset="0"/>
              </a:rPr>
              <a:t>Phonics</a:t>
            </a:r>
          </a:p>
          <a:p>
            <a:r>
              <a:rPr lang="en-GB" sz="1200" dirty="0"/>
              <a:t>In phase two, your child will learn the sounds that the following letters make:</a:t>
            </a:r>
          </a:p>
          <a:p>
            <a:r>
              <a:rPr lang="en-GB" sz="1200" dirty="0">
                <a:latin typeface="Comic Sans MS" panose="030F0702030302020204" pitchFamily="66" charset="0"/>
              </a:rPr>
              <a:t> </a:t>
            </a:r>
            <a:r>
              <a:rPr lang="en-GB" sz="1200" b="1" dirty="0">
                <a:latin typeface="Comic Sans MS" panose="030F0702030302020204" pitchFamily="66" charset="0"/>
              </a:rPr>
              <a:t>s a t p </a:t>
            </a:r>
            <a:r>
              <a:rPr lang="en-GB" sz="1200" b="1" dirty="0" err="1">
                <a:latin typeface="Comic Sans MS" panose="030F0702030302020204" pitchFamily="66" charset="0"/>
              </a:rPr>
              <a:t>i</a:t>
            </a:r>
            <a:r>
              <a:rPr lang="en-GB" sz="1200" b="1" dirty="0">
                <a:latin typeface="Comic Sans MS" panose="030F0702030302020204" pitchFamily="66" charset="0"/>
              </a:rPr>
              <a:t> n m d o g c k e f g h l r u b d (ck, ss, ff, </a:t>
            </a:r>
            <a:r>
              <a:rPr lang="en-GB" sz="1200" b="1" dirty="0" err="1">
                <a:latin typeface="Comic Sans MS" panose="030F0702030302020204" pitchFamily="66" charset="0"/>
              </a:rPr>
              <a:t>ll</a:t>
            </a:r>
            <a:r>
              <a:rPr lang="en-GB" sz="1200" b="1" dirty="0">
                <a:latin typeface="Comic Sans MS" panose="030F0702030302020204" pitchFamily="66" charset="0"/>
              </a:rPr>
              <a:t>)</a:t>
            </a:r>
          </a:p>
          <a:p>
            <a:r>
              <a:rPr lang="en-GB" sz="1200" dirty="0"/>
              <a:t>They may not have learnt them all yet and may need help remembering some.</a:t>
            </a:r>
          </a:p>
          <a:p>
            <a:r>
              <a:rPr lang="en-GB" sz="1200" dirty="0"/>
              <a:t>Encourage your child to point to each word as they read them so that they don’t lose track and learn to read from left to right.</a:t>
            </a:r>
          </a:p>
          <a:p>
            <a:r>
              <a:rPr lang="en-GB" sz="1200" dirty="0"/>
              <a:t>When reading each word, encourage your child to sound out each word and blend it together, e.g. </a:t>
            </a:r>
            <a:r>
              <a:rPr lang="en-GB" b="1" dirty="0">
                <a:latin typeface="Comic Sans MS" panose="030F0702030302020204" pitchFamily="66" charset="0"/>
              </a:rPr>
              <a:t>c a t</a:t>
            </a:r>
            <a:endParaRPr lang="en-GB" sz="1200" dirty="0">
              <a:latin typeface="Comic Sans MS" panose="030F0702030302020204" pitchFamily="66" charset="0"/>
            </a:endParaRPr>
          </a:p>
        </p:txBody>
      </p:sp>
      <p:sp>
        <p:nvSpPr>
          <p:cNvPr id="25" name="Rectangle 24">
            <a:extLst>
              <a:ext uri="{FF2B5EF4-FFF2-40B4-BE49-F238E27FC236}">
                <a16:creationId xmlns:a16="http://schemas.microsoft.com/office/drawing/2014/main" id="{3319045C-FE99-4C18-BCD0-8942EE33DEE0}"/>
              </a:ext>
            </a:extLst>
          </p:cNvPr>
          <p:cNvSpPr/>
          <p:nvPr/>
        </p:nvSpPr>
        <p:spPr>
          <a:xfrm>
            <a:off x="227976" y="3145928"/>
            <a:ext cx="5098910" cy="1473537"/>
          </a:xfrm>
          <a:prstGeom prst="rect">
            <a:avLst/>
          </a:prstGeom>
          <a:solidFill>
            <a:schemeClr val="bg1"/>
          </a:solidFill>
          <a:ln w="5715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E4329A8B-EDA1-4DC9-BAF4-FB43CB6FA75B}"/>
              </a:ext>
            </a:extLst>
          </p:cNvPr>
          <p:cNvSpPr txBox="1"/>
          <p:nvPr/>
        </p:nvSpPr>
        <p:spPr>
          <a:xfrm>
            <a:off x="260753" y="3119299"/>
            <a:ext cx="5033355" cy="1785104"/>
          </a:xfrm>
          <a:prstGeom prst="rect">
            <a:avLst/>
          </a:prstGeom>
          <a:noFill/>
        </p:spPr>
        <p:txBody>
          <a:bodyPr wrap="square" rtlCol="0">
            <a:spAutoFit/>
          </a:bodyPr>
          <a:lstStyle/>
          <a:p>
            <a:pPr algn="ctr"/>
            <a:r>
              <a:rPr lang="en-GB" sz="12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t>Listen carefully to stories.</a:t>
            </a:r>
          </a:p>
          <a:p>
            <a:pPr marL="171450" indent="-171450">
              <a:buFont typeface="Arial" panose="020B0604020202020204" pitchFamily="34" charset="0"/>
              <a:buChar char="•"/>
            </a:pPr>
            <a:r>
              <a:rPr lang="en-GB" sz="1200" dirty="0"/>
              <a:t>Read their own name.</a:t>
            </a:r>
          </a:p>
          <a:p>
            <a:pPr marL="171450" indent="-171450">
              <a:buFont typeface="Arial" panose="020B0604020202020204" pitchFamily="34" charset="0"/>
              <a:buChar char="•"/>
            </a:pPr>
            <a:r>
              <a:rPr lang="en-GB" sz="1200" dirty="0"/>
              <a:t>Follow the words on a page in the right direction.</a:t>
            </a:r>
          </a:p>
          <a:p>
            <a:pPr marL="171450" indent="-171450">
              <a:buFont typeface="Arial" panose="020B0604020202020204" pitchFamily="34" charset="0"/>
              <a:buChar char="•"/>
            </a:pPr>
            <a:r>
              <a:rPr lang="en-GB" sz="1200" dirty="0"/>
              <a:t>Tell a familiar story in their own words.</a:t>
            </a:r>
          </a:p>
          <a:p>
            <a:pPr marL="171450" indent="-171450">
              <a:buFont typeface="Arial" panose="020B0604020202020204" pitchFamily="34" charset="0"/>
              <a:buChar char="•"/>
            </a:pPr>
            <a:r>
              <a:rPr lang="en-GB" sz="1200" dirty="0"/>
              <a:t>Know that letters have different sounds.</a:t>
            </a:r>
          </a:p>
          <a:p>
            <a:pPr marL="171450" indent="-171450">
              <a:buFont typeface="Arial" panose="020B0604020202020204" pitchFamily="34" charset="0"/>
              <a:buChar char="•"/>
            </a:pPr>
            <a:r>
              <a:rPr lang="en-GB" sz="1200" dirty="0"/>
              <a:t>Recognise high frequency words.</a:t>
            </a:r>
          </a:p>
          <a:p>
            <a:r>
              <a:rPr lang="en-GB" sz="1200" b="1" dirty="0"/>
              <a:t>the, to, no, go, I, into. </a:t>
            </a:r>
          </a:p>
          <a:p>
            <a:pPr marL="285750" indent="-285750">
              <a:buFont typeface="Arial" panose="020B0604020202020204" pitchFamily="34" charset="0"/>
              <a:buChar char="•"/>
            </a:pPr>
            <a:endParaRPr lang="en-GB" sz="1200" dirty="0">
              <a:latin typeface="Comic Sans MS" panose="030F0702030302020204" pitchFamily="66" charset="0"/>
            </a:endParaRPr>
          </a:p>
        </p:txBody>
      </p:sp>
      <p:sp>
        <p:nvSpPr>
          <p:cNvPr id="29" name="Rectangle 28">
            <a:extLst>
              <a:ext uri="{FF2B5EF4-FFF2-40B4-BE49-F238E27FC236}">
                <a16:creationId xmlns:a16="http://schemas.microsoft.com/office/drawing/2014/main" id="{2EA5DDDC-7AF8-4570-B642-8C201E98299D}"/>
              </a:ext>
            </a:extLst>
          </p:cNvPr>
          <p:cNvSpPr/>
          <p:nvPr/>
        </p:nvSpPr>
        <p:spPr>
          <a:xfrm>
            <a:off x="227976" y="4742639"/>
            <a:ext cx="5098910" cy="1886703"/>
          </a:xfrm>
          <a:prstGeom prst="rect">
            <a:avLst/>
          </a:prstGeom>
          <a:solidFill>
            <a:schemeClr val="bg1"/>
          </a:solidFill>
          <a:ln w="5715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889871D1-57B9-42B7-A98F-58C04D42BE02}"/>
              </a:ext>
            </a:extLst>
          </p:cNvPr>
          <p:cNvSpPr txBox="1"/>
          <p:nvPr/>
        </p:nvSpPr>
        <p:spPr>
          <a:xfrm>
            <a:off x="128475" y="4742639"/>
            <a:ext cx="5207936" cy="2339102"/>
          </a:xfrm>
          <a:prstGeom prst="rect">
            <a:avLst/>
          </a:prstGeom>
          <a:noFill/>
        </p:spPr>
        <p:txBody>
          <a:bodyPr wrap="square" rtlCol="0">
            <a:spAutoFit/>
          </a:bodyPr>
          <a:lstStyle/>
          <a:p>
            <a:pPr algn="ctr"/>
            <a:r>
              <a:rPr lang="en-GB" sz="1400" b="1" u="sng" dirty="0"/>
              <a:t>What you can do to help</a:t>
            </a:r>
          </a:p>
          <a:p>
            <a:pPr marL="171450" indent="-171450">
              <a:buFont typeface="Arial" panose="020B0604020202020204" pitchFamily="34" charset="0"/>
              <a:buChar char="•"/>
            </a:pPr>
            <a:r>
              <a:rPr lang="en-GB" sz="1200" dirty="0"/>
              <a:t>Ask your child to sound out and blend only the words they can’t read yet but not every word. </a:t>
            </a:r>
          </a:p>
          <a:p>
            <a:pPr marL="171450" indent="-171450">
              <a:buFont typeface="Arial" panose="020B0604020202020204" pitchFamily="34" charset="0"/>
              <a:buChar char="•"/>
            </a:pPr>
            <a:r>
              <a:rPr lang="en-GB" sz="1200" dirty="0"/>
              <a:t>If there are any words that your child cannot read then you can read it to them.</a:t>
            </a:r>
            <a:endParaRPr lang="en-GB" sz="1200" dirty="0">
              <a:latin typeface="Comic Sans MS" panose="030F0702030302020204" pitchFamily="66" charset="0"/>
            </a:endParaRPr>
          </a:p>
          <a:p>
            <a:pPr marL="171450" indent="-171450">
              <a:buFont typeface="Arial" panose="020B0604020202020204" pitchFamily="34" charset="0"/>
              <a:buChar char="•"/>
            </a:pPr>
            <a:r>
              <a:rPr lang="en-GB" sz="1200" dirty="0"/>
              <a:t>On second and third readings, encourage them to read with more pace and with less focus on sounding out the letters in each word. </a:t>
            </a:r>
          </a:p>
          <a:p>
            <a:pPr marL="171450" indent="-171450">
              <a:buFont typeface="Arial" panose="020B0604020202020204" pitchFamily="34" charset="0"/>
              <a:buChar char="•"/>
            </a:pPr>
            <a:r>
              <a:rPr lang="en-GB" sz="1200" dirty="0"/>
              <a:t>Talk about the whole book rather than just what is happening on each page. </a:t>
            </a:r>
          </a:p>
          <a:p>
            <a:pPr marL="171450" indent="-171450">
              <a:buFont typeface="Arial" panose="020B0604020202020204" pitchFamily="34" charset="0"/>
              <a:buChar char="•"/>
            </a:pPr>
            <a:r>
              <a:rPr lang="en-GB" sz="1200" dirty="0"/>
              <a:t>Ask them to tell you about something that happened in the book, or about something they found out in the book. </a:t>
            </a: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p>
        </p:txBody>
      </p:sp>
      <p:sp>
        <p:nvSpPr>
          <p:cNvPr id="33" name="Oval 32">
            <a:extLst>
              <a:ext uri="{FF2B5EF4-FFF2-40B4-BE49-F238E27FC236}">
                <a16:creationId xmlns:a16="http://schemas.microsoft.com/office/drawing/2014/main" id="{70152BEF-7A49-4DDB-BD90-7AAB6C0D25E6}"/>
              </a:ext>
            </a:extLst>
          </p:cNvPr>
          <p:cNvSpPr/>
          <p:nvPr/>
        </p:nvSpPr>
        <p:spPr>
          <a:xfrm>
            <a:off x="1726613" y="2886156"/>
            <a:ext cx="103136"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D7349583-BADA-4C34-9B10-7DCF4BFEF363}"/>
              </a:ext>
            </a:extLst>
          </p:cNvPr>
          <p:cNvSpPr/>
          <p:nvPr/>
        </p:nvSpPr>
        <p:spPr>
          <a:xfrm>
            <a:off x="1955213" y="2883684"/>
            <a:ext cx="103136"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B8548CD-3013-4897-9375-9EEEBA557E01}"/>
              </a:ext>
            </a:extLst>
          </p:cNvPr>
          <p:cNvSpPr/>
          <p:nvPr/>
        </p:nvSpPr>
        <p:spPr>
          <a:xfrm>
            <a:off x="2172649" y="2882868"/>
            <a:ext cx="103136"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69CAF8AE-DF61-492E-AE4A-579E877A01CC}"/>
              </a:ext>
            </a:extLst>
          </p:cNvPr>
          <p:cNvSpPr/>
          <p:nvPr/>
        </p:nvSpPr>
        <p:spPr>
          <a:xfrm>
            <a:off x="5857651" y="152219"/>
            <a:ext cx="5446063" cy="6620429"/>
          </a:xfrm>
          <a:prstGeom prst="rect">
            <a:avLst/>
          </a:prstGeom>
          <a:solidFill>
            <a:schemeClr val="bg1"/>
          </a:solidFill>
          <a:ln w="76200">
            <a:solidFill>
              <a:srgbClr val="F44E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a:extLst>
              <a:ext uri="{FF2B5EF4-FFF2-40B4-BE49-F238E27FC236}">
                <a16:creationId xmlns:a16="http://schemas.microsoft.com/office/drawing/2014/main" id="{57F6D953-C14E-4E68-B1AC-3D4200E91B9E}"/>
              </a:ext>
            </a:extLst>
          </p:cNvPr>
          <p:cNvSpPr txBox="1"/>
          <p:nvPr/>
        </p:nvSpPr>
        <p:spPr>
          <a:xfrm>
            <a:off x="5991001" y="152219"/>
            <a:ext cx="5160313" cy="584775"/>
          </a:xfrm>
          <a:prstGeom prst="rect">
            <a:avLst/>
          </a:prstGeom>
          <a:noFill/>
        </p:spPr>
        <p:txBody>
          <a:bodyPr wrap="square" rtlCol="0">
            <a:spAutoFit/>
          </a:bodyPr>
          <a:lstStyle/>
          <a:p>
            <a:pPr algn="ctr"/>
            <a:r>
              <a:rPr lang="en-GB" sz="3200" b="1" dirty="0">
                <a:solidFill>
                  <a:srgbClr val="FF99CC"/>
                </a:solidFill>
                <a:latin typeface="Comic Sans MS" panose="030F0702030302020204" pitchFamily="66" charset="0"/>
              </a:rPr>
              <a:t>Pink A/ B Reading Band</a:t>
            </a:r>
          </a:p>
        </p:txBody>
      </p:sp>
      <p:sp>
        <p:nvSpPr>
          <p:cNvPr id="44" name="Rectangle 43">
            <a:extLst>
              <a:ext uri="{FF2B5EF4-FFF2-40B4-BE49-F238E27FC236}">
                <a16:creationId xmlns:a16="http://schemas.microsoft.com/office/drawing/2014/main" id="{353215C1-885C-4089-83B5-B1F6D3BA265E}"/>
              </a:ext>
            </a:extLst>
          </p:cNvPr>
          <p:cNvSpPr/>
          <p:nvPr/>
        </p:nvSpPr>
        <p:spPr>
          <a:xfrm>
            <a:off x="6016939" y="1315231"/>
            <a:ext cx="5108435" cy="1707523"/>
          </a:xfrm>
          <a:prstGeom prst="rect">
            <a:avLst/>
          </a:prstGeom>
          <a:solidFill>
            <a:schemeClr val="bg1"/>
          </a:solidFill>
          <a:ln w="5715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TextBox 44">
            <a:extLst>
              <a:ext uri="{FF2B5EF4-FFF2-40B4-BE49-F238E27FC236}">
                <a16:creationId xmlns:a16="http://schemas.microsoft.com/office/drawing/2014/main" id="{CA25F271-30D9-4BE3-8268-E05F64E7B282}"/>
              </a:ext>
            </a:extLst>
          </p:cNvPr>
          <p:cNvSpPr txBox="1"/>
          <p:nvPr/>
        </p:nvSpPr>
        <p:spPr>
          <a:xfrm>
            <a:off x="5857651" y="674386"/>
            <a:ext cx="5446063" cy="646331"/>
          </a:xfrm>
          <a:prstGeom prst="rect">
            <a:avLst/>
          </a:prstGeom>
          <a:noFill/>
        </p:spPr>
        <p:txBody>
          <a:bodyPr wrap="square" rtlCol="0">
            <a:spAutoFit/>
          </a:bodyPr>
          <a:lstStyle/>
          <a:p>
            <a:pPr algn="ctr"/>
            <a:r>
              <a:rPr lang="en-GB" sz="1200" dirty="0"/>
              <a:t>Pink is perfect for introducing fundamental reading concepts and skills to early readers. This band includes the first level of reading scheme books. Your child should be able to read most of the words in their book.</a:t>
            </a:r>
          </a:p>
        </p:txBody>
      </p:sp>
      <p:sp>
        <p:nvSpPr>
          <p:cNvPr id="46" name="TextBox 45">
            <a:extLst>
              <a:ext uri="{FF2B5EF4-FFF2-40B4-BE49-F238E27FC236}">
                <a16:creationId xmlns:a16="http://schemas.microsoft.com/office/drawing/2014/main" id="{B2BF13BF-4DD3-4EDC-A14F-579AECAC2DCE}"/>
              </a:ext>
            </a:extLst>
          </p:cNvPr>
          <p:cNvSpPr txBox="1"/>
          <p:nvPr/>
        </p:nvSpPr>
        <p:spPr>
          <a:xfrm>
            <a:off x="6086251" y="1309993"/>
            <a:ext cx="5039123" cy="1661993"/>
          </a:xfrm>
          <a:prstGeom prst="rect">
            <a:avLst/>
          </a:prstGeom>
          <a:noFill/>
          <a:ln>
            <a:noFill/>
          </a:ln>
        </p:spPr>
        <p:txBody>
          <a:bodyPr wrap="square" rtlCol="0">
            <a:spAutoFit/>
          </a:bodyPr>
          <a:lstStyle/>
          <a:p>
            <a:pPr algn="ctr"/>
            <a:r>
              <a:rPr lang="en-GB" sz="1200" b="1" u="sng" dirty="0">
                <a:latin typeface="Comic Sans MS" panose="030F0702030302020204" pitchFamily="66" charset="0"/>
              </a:rPr>
              <a:t>Phonics</a:t>
            </a:r>
          </a:p>
          <a:p>
            <a:r>
              <a:rPr lang="en-GB" sz="1200" dirty="0"/>
              <a:t>In phase two, your child will learn the sounds that the following letters make:</a:t>
            </a:r>
          </a:p>
          <a:p>
            <a:r>
              <a:rPr lang="en-GB" sz="1200" dirty="0">
                <a:latin typeface="Comic Sans MS" panose="030F0702030302020204" pitchFamily="66" charset="0"/>
              </a:rPr>
              <a:t> </a:t>
            </a:r>
            <a:r>
              <a:rPr lang="en-GB" sz="1200" b="1" dirty="0">
                <a:latin typeface="Comic Sans MS" panose="030F0702030302020204" pitchFamily="66" charset="0"/>
              </a:rPr>
              <a:t>s a t p </a:t>
            </a:r>
            <a:r>
              <a:rPr lang="en-GB" sz="1200" b="1" dirty="0" err="1">
                <a:latin typeface="Comic Sans MS" panose="030F0702030302020204" pitchFamily="66" charset="0"/>
              </a:rPr>
              <a:t>i</a:t>
            </a:r>
            <a:r>
              <a:rPr lang="en-GB" sz="1200" b="1" dirty="0">
                <a:latin typeface="Comic Sans MS" panose="030F0702030302020204" pitchFamily="66" charset="0"/>
              </a:rPr>
              <a:t> n m d o g c k e f g h l r u b d (ck, ss, ff, </a:t>
            </a:r>
            <a:r>
              <a:rPr lang="en-GB" sz="1200" b="1" dirty="0" err="1">
                <a:latin typeface="Comic Sans MS" panose="030F0702030302020204" pitchFamily="66" charset="0"/>
              </a:rPr>
              <a:t>ll</a:t>
            </a:r>
            <a:r>
              <a:rPr lang="en-GB" sz="1200" b="1" dirty="0">
                <a:latin typeface="Comic Sans MS" panose="030F0702030302020204" pitchFamily="66" charset="0"/>
              </a:rPr>
              <a:t>)</a:t>
            </a:r>
          </a:p>
          <a:p>
            <a:r>
              <a:rPr lang="en-GB" sz="1200" dirty="0"/>
              <a:t>They may not have learnt them all yet and may need help remembering some.</a:t>
            </a:r>
          </a:p>
          <a:p>
            <a:r>
              <a:rPr lang="en-GB" sz="1200" dirty="0"/>
              <a:t>Encourage your child to point to each word as they read them so that they don’t lose track and learn to read from left to right.</a:t>
            </a:r>
          </a:p>
          <a:p>
            <a:r>
              <a:rPr lang="en-GB" sz="1200" dirty="0"/>
              <a:t>When reading each word, encourage your child to sound out each word and blend it together, e.g. </a:t>
            </a:r>
            <a:r>
              <a:rPr lang="en-GB" b="1" dirty="0">
                <a:latin typeface="Comic Sans MS" panose="030F0702030302020204" pitchFamily="66" charset="0"/>
              </a:rPr>
              <a:t>c a t</a:t>
            </a:r>
            <a:endParaRPr lang="en-GB" sz="1200" dirty="0">
              <a:latin typeface="Comic Sans MS" panose="030F0702030302020204" pitchFamily="66" charset="0"/>
            </a:endParaRPr>
          </a:p>
        </p:txBody>
      </p:sp>
      <p:sp>
        <p:nvSpPr>
          <p:cNvPr id="47" name="Rectangle 46">
            <a:extLst>
              <a:ext uri="{FF2B5EF4-FFF2-40B4-BE49-F238E27FC236}">
                <a16:creationId xmlns:a16="http://schemas.microsoft.com/office/drawing/2014/main" id="{B1683AD9-869A-41A9-84D2-99BF3004962D}"/>
              </a:ext>
            </a:extLst>
          </p:cNvPr>
          <p:cNvSpPr/>
          <p:nvPr/>
        </p:nvSpPr>
        <p:spPr>
          <a:xfrm>
            <a:off x="6016939" y="3145928"/>
            <a:ext cx="5098910" cy="1473537"/>
          </a:xfrm>
          <a:prstGeom prst="rect">
            <a:avLst/>
          </a:prstGeom>
          <a:solidFill>
            <a:schemeClr val="bg1"/>
          </a:solidFill>
          <a:ln w="5715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TextBox 47">
            <a:extLst>
              <a:ext uri="{FF2B5EF4-FFF2-40B4-BE49-F238E27FC236}">
                <a16:creationId xmlns:a16="http://schemas.microsoft.com/office/drawing/2014/main" id="{E3738655-8EF1-4DC4-BCFB-EABBC637E9FD}"/>
              </a:ext>
            </a:extLst>
          </p:cNvPr>
          <p:cNvSpPr txBox="1"/>
          <p:nvPr/>
        </p:nvSpPr>
        <p:spPr>
          <a:xfrm>
            <a:off x="6049716" y="3119299"/>
            <a:ext cx="5033355" cy="1785104"/>
          </a:xfrm>
          <a:prstGeom prst="rect">
            <a:avLst/>
          </a:prstGeom>
          <a:noFill/>
        </p:spPr>
        <p:txBody>
          <a:bodyPr wrap="square" rtlCol="0">
            <a:spAutoFit/>
          </a:bodyPr>
          <a:lstStyle/>
          <a:p>
            <a:pPr algn="ctr"/>
            <a:r>
              <a:rPr lang="en-GB" sz="12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t>Listen carefully to stories.</a:t>
            </a:r>
          </a:p>
          <a:p>
            <a:pPr marL="171450" indent="-171450">
              <a:buFont typeface="Arial" panose="020B0604020202020204" pitchFamily="34" charset="0"/>
              <a:buChar char="•"/>
            </a:pPr>
            <a:r>
              <a:rPr lang="en-GB" sz="1200" dirty="0"/>
              <a:t>Read their own name.</a:t>
            </a:r>
          </a:p>
          <a:p>
            <a:pPr marL="171450" indent="-171450">
              <a:buFont typeface="Arial" panose="020B0604020202020204" pitchFamily="34" charset="0"/>
              <a:buChar char="•"/>
            </a:pPr>
            <a:r>
              <a:rPr lang="en-GB" sz="1200" dirty="0"/>
              <a:t>Follow the words on a page in the right direction.</a:t>
            </a:r>
          </a:p>
          <a:p>
            <a:pPr marL="171450" indent="-171450">
              <a:buFont typeface="Arial" panose="020B0604020202020204" pitchFamily="34" charset="0"/>
              <a:buChar char="•"/>
            </a:pPr>
            <a:r>
              <a:rPr lang="en-GB" sz="1200" dirty="0"/>
              <a:t>Tell a familiar story in their own words.</a:t>
            </a:r>
          </a:p>
          <a:p>
            <a:pPr marL="171450" indent="-171450">
              <a:buFont typeface="Arial" panose="020B0604020202020204" pitchFamily="34" charset="0"/>
              <a:buChar char="•"/>
            </a:pPr>
            <a:r>
              <a:rPr lang="en-GB" sz="1200" dirty="0"/>
              <a:t>Know that letters have different sounds.</a:t>
            </a:r>
          </a:p>
          <a:p>
            <a:pPr marL="171450" indent="-171450">
              <a:buFont typeface="Arial" panose="020B0604020202020204" pitchFamily="34" charset="0"/>
              <a:buChar char="•"/>
            </a:pPr>
            <a:r>
              <a:rPr lang="en-GB" sz="1200" dirty="0"/>
              <a:t>Recognise high frequency words.</a:t>
            </a:r>
          </a:p>
          <a:p>
            <a:r>
              <a:rPr lang="en-GB" sz="1200" b="1" dirty="0"/>
              <a:t>the, to, no, go, I, into. </a:t>
            </a:r>
          </a:p>
          <a:p>
            <a:pPr marL="285750" indent="-285750">
              <a:buFont typeface="Arial" panose="020B0604020202020204" pitchFamily="34" charset="0"/>
              <a:buChar char="•"/>
            </a:pPr>
            <a:endParaRPr lang="en-GB" sz="1200" dirty="0">
              <a:latin typeface="Comic Sans MS" panose="030F0702030302020204" pitchFamily="66" charset="0"/>
            </a:endParaRPr>
          </a:p>
        </p:txBody>
      </p:sp>
      <p:sp>
        <p:nvSpPr>
          <p:cNvPr id="49" name="Rectangle 48">
            <a:extLst>
              <a:ext uri="{FF2B5EF4-FFF2-40B4-BE49-F238E27FC236}">
                <a16:creationId xmlns:a16="http://schemas.microsoft.com/office/drawing/2014/main" id="{3323F9A6-50DD-40D9-BB0E-68383D15CC0A}"/>
              </a:ext>
            </a:extLst>
          </p:cNvPr>
          <p:cNvSpPr/>
          <p:nvPr/>
        </p:nvSpPr>
        <p:spPr>
          <a:xfrm>
            <a:off x="6016939" y="4742639"/>
            <a:ext cx="5098910" cy="1886703"/>
          </a:xfrm>
          <a:prstGeom prst="rect">
            <a:avLst/>
          </a:prstGeom>
          <a:solidFill>
            <a:schemeClr val="bg1"/>
          </a:solidFill>
          <a:ln w="5715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TextBox 49">
            <a:extLst>
              <a:ext uri="{FF2B5EF4-FFF2-40B4-BE49-F238E27FC236}">
                <a16:creationId xmlns:a16="http://schemas.microsoft.com/office/drawing/2014/main" id="{6B67214D-8C10-4528-93CB-5DC76E458627}"/>
              </a:ext>
            </a:extLst>
          </p:cNvPr>
          <p:cNvSpPr txBox="1"/>
          <p:nvPr/>
        </p:nvSpPr>
        <p:spPr>
          <a:xfrm>
            <a:off x="5917438" y="4742639"/>
            <a:ext cx="5207936" cy="2339102"/>
          </a:xfrm>
          <a:prstGeom prst="rect">
            <a:avLst/>
          </a:prstGeom>
          <a:noFill/>
        </p:spPr>
        <p:txBody>
          <a:bodyPr wrap="square" rtlCol="0">
            <a:spAutoFit/>
          </a:bodyPr>
          <a:lstStyle/>
          <a:p>
            <a:pPr algn="ctr"/>
            <a:r>
              <a:rPr lang="en-GB" sz="1400" b="1" u="sng" dirty="0"/>
              <a:t>What you can do to help</a:t>
            </a:r>
          </a:p>
          <a:p>
            <a:pPr marL="171450" indent="-171450">
              <a:buFont typeface="Arial" panose="020B0604020202020204" pitchFamily="34" charset="0"/>
              <a:buChar char="•"/>
            </a:pPr>
            <a:r>
              <a:rPr lang="en-GB" sz="1200" dirty="0"/>
              <a:t>Ask your child to sound out and blend only the words they can’t read yet but not every word. </a:t>
            </a:r>
          </a:p>
          <a:p>
            <a:pPr marL="171450" indent="-171450">
              <a:buFont typeface="Arial" panose="020B0604020202020204" pitchFamily="34" charset="0"/>
              <a:buChar char="•"/>
            </a:pPr>
            <a:r>
              <a:rPr lang="en-GB" sz="1200" dirty="0"/>
              <a:t>If there are any words that your child cannot read then you can read it to them.</a:t>
            </a:r>
            <a:endParaRPr lang="en-GB" sz="1200" dirty="0">
              <a:latin typeface="Comic Sans MS" panose="030F0702030302020204" pitchFamily="66" charset="0"/>
            </a:endParaRPr>
          </a:p>
          <a:p>
            <a:pPr marL="171450" indent="-171450">
              <a:buFont typeface="Arial" panose="020B0604020202020204" pitchFamily="34" charset="0"/>
              <a:buChar char="•"/>
            </a:pPr>
            <a:r>
              <a:rPr lang="en-GB" sz="1200" dirty="0"/>
              <a:t>On second and third readings, encourage them to read with more pace and with less focus on sounding out the letters in each word. </a:t>
            </a:r>
          </a:p>
          <a:p>
            <a:pPr marL="171450" indent="-171450">
              <a:buFont typeface="Arial" panose="020B0604020202020204" pitchFamily="34" charset="0"/>
              <a:buChar char="•"/>
            </a:pPr>
            <a:r>
              <a:rPr lang="en-GB" sz="1200" dirty="0"/>
              <a:t>Talk about the whole book rather than just what is happening on each page. </a:t>
            </a:r>
          </a:p>
          <a:p>
            <a:pPr marL="171450" indent="-171450">
              <a:buFont typeface="Arial" panose="020B0604020202020204" pitchFamily="34" charset="0"/>
              <a:buChar char="•"/>
            </a:pPr>
            <a:r>
              <a:rPr lang="en-GB" sz="1200" dirty="0"/>
              <a:t>Ask them to tell you about something that happened in the book, or about something they found out in the book. </a:t>
            </a: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sz="1200" dirty="0"/>
          </a:p>
        </p:txBody>
      </p:sp>
      <p:sp>
        <p:nvSpPr>
          <p:cNvPr id="51" name="Oval 50">
            <a:extLst>
              <a:ext uri="{FF2B5EF4-FFF2-40B4-BE49-F238E27FC236}">
                <a16:creationId xmlns:a16="http://schemas.microsoft.com/office/drawing/2014/main" id="{6D903D81-8B3A-46F0-8A8E-A4316703BA47}"/>
              </a:ext>
            </a:extLst>
          </p:cNvPr>
          <p:cNvSpPr/>
          <p:nvPr/>
        </p:nvSpPr>
        <p:spPr>
          <a:xfrm>
            <a:off x="7515576" y="2886156"/>
            <a:ext cx="103136"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2764FBF3-02E0-425A-B544-B567B3B61151}"/>
              </a:ext>
            </a:extLst>
          </p:cNvPr>
          <p:cNvSpPr/>
          <p:nvPr/>
        </p:nvSpPr>
        <p:spPr>
          <a:xfrm>
            <a:off x="7744176" y="2883684"/>
            <a:ext cx="103136"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F7409DC7-EB9E-4A99-972B-09BF06B27FF7}"/>
              </a:ext>
            </a:extLst>
          </p:cNvPr>
          <p:cNvSpPr/>
          <p:nvPr/>
        </p:nvSpPr>
        <p:spPr>
          <a:xfrm>
            <a:off x="7961612" y="2882868"/>
            <a:ext cx="103136"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7651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C5ECF8F-8517-4E34-B73F-E9FBA923CADA}"/>
              </a:ext>
            </a:extLst>
          </p:cNvPr>
          <p:cNvSpPr/>
          <p:nvPr/>
        </p:nvSpPr>
        <p:spPr>
          <a:xfrm>
            <a:off x="66908" y="139746"/>
            <a:ext cx="5413235" cy="6612849"/>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6" name="TextBox 5">
            <a:extLst>
              <a:ext uri="{FF2B5EF4-FFF2-40B4-BE49-F238E27FC236}">
                <a16:creationId xmlns:a16="http://schemas.microsoft.com/office/drawing/2014/main" id="{29FF731D-E085-4F24-9E89-F8E8373F66FA}"/>
              </a:ext>
            </a:extLst>
          </p:cNvPr>
          <p:cNvSpPr txBox="1"/>
          <p:nvPr/>
        </p:nvSpPr>
        <p:spPr>
          <a:xfrm>
            <a:off x="239758" y="174810"/>
            <a:ext cx="5026229" cy="584775"/>
          </a:xfrm>
          <a:prstGeom prst="rect">
            <a:avLst/>
          </a:prstGeom>
          <a:noFill/>
        </p:spPr>
        <p:txBody>
          <a:bodyPr wrap="square" rtlCol="0">
            <a:spAutoFit/>
          </a:bodyPr>
          <a:lstStyle/>
          <a:p>
            <a:pPr algn="ctr"/>
            <a:r>
              <a:rPr lang="en-GB" sz="3200" b="1" dirty="0">
                <a:solidFill>
                  <a:srgbClr val="FF0000"/>
                </a:solidFill>
                <a:latin typeface="Comic Sans MS" panose="030F0702030302020204" pitchFamily="66" charset="0"/>
              </a:rPr>
              <a:t>Red A/B Reading Band</a:t>
            </a:r>
          </a:p>
        </p:txBody>
      </p:sp>
      <p:sp>
        <p:nvSpPr>
          <p:cNvPr id="8" name="Rectangle 7">
            <a:extLst>
              <a:ext uri="{FF2B5EF4-FFF2-40B4-BE49-F238E27FC236}">
                <a16:creationId xmlns:a16="http://schemas.microsoft.com/office/drawing/2014/main" id="{E64D5A68-177C-4B37-981F-0326010C62CB}"/>
              </a:ext>
            </a:extLst>
          </p:cNvPr>
          <p:cNvSpPr/>
          <p:nvPr/>
        </p:nvSpPr>
        <p:spPr>
          <a:xfrm>
            <a:off x="186011" y="1322977"/>
            <a:ext cx="5173593" cy="1888031"/>
          </a:xfrm>
          <a:prstGeom prst="rect">
            <a:avLst/>
          </a:prstGeom>
          <a:solidFill>
            <a:schemeClr val="bg1"/>
          </a:solidFill>
          <a:ln w="57150">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668BBF5E-BD02-4325-AF0D-888D353D1699}"/>
              </a:ext>
            </a:extLst>
          </p:cNvPr>
          <p:cNvSpPr txBox="1"/>
          <p:nvPr/>
        </p:nvSpPr>
        <p:spPr>
          <a:xfrm>
            <a:off x="62186" y="617821"/>
            <a:ext cx="5381375" cy="1061829"/>
          </a:xfrm>
          <a:prstGeom prst="rect">
            <a:avLst/>
          </a:prstGeom>
          <a:noFill/>
        </p:spPr>
        <p:txBody>
          <a:bodyPr wrap="square" rtlCol="0">
            <a:spAutoFit/>
          </a:bodyPr>
          <a:lstStyle/>
          <a:p>
            <a:pPr algn="just"/>
            <a:r>
              <a:rPr lang="en-GB" sz="1300" dirty="0"/>
              <a:t>Red books will have an increased number of words on a page. Recurring families and animal characters are also introduced at this stage. They should be able to sound out most of the words in their reading book.</a:t>
            </a:r>
          </a:p>
          <a:p>
            <a:pPr marL="285750" indent="-285750" algn="just">
              <a:buFont typeface="Arial" panose="020B0604020202020204" pitchFamily="34" charset="0"/>
              <a:buChar char="•"/>
            </a:pPr>
            <a:endParaRPr lang="en-GB" sz="1200" dirty="0"/>
          </a:p>
          <a:p>
            <a:pPr marL="285750" indent="-285750" algn="just">
              <a:buFont typeface="Arial" panose="020B0604020202020204" pitchFamily="34" charset="0"/>
              <a:buChar char="•"/>
            </a:pPr>
            <a:endParaRPr lang="en-GB" sz="1200" dirty="0"/>
          </a:p>
        </p:txBody>
      </p:sp>
      <p:sp>
        <p:nvSpPr>
          <p:cNvPr id="10" name="TextBox 9">
            <a:extLst>
              <a:ext uri="{FF2B5EF4-FFF2-40B4-BE49-F238E27FC236}">
                <a16:creationId xmlns:a16="http://schemas.microsoft.com/office/drawing/2014/main" id="{0C374261-192F-4EB2-BC08-F64ED45D80A3}"/>
              </a:ext>
            </a:extLst>
          </p:cNvPr>
          <p:cNvSpPr txBox="1"/>
          <p:nvPr/>
        </p:nvSpPr>
        <p:spPr>
          <a:xfrm>
            <a:off x="146143" y="1278819"/>
            <a:ext cx="5297418" cy="1938992"/>
          </a:xfrm>
          <a:prstGeom prst="rect">
            <a:avLst/>
          </a:prstGeom>
          <a:noFill/>
        </p:spPr>
        <p:txBody>
          <a:bodyPr wrap="square" rtlCol="0">
            <a:spAutoFit/>
          </a:bodyPr>
          <a:lstStyle/>
          <a:p>
            <a:pPr algn="ctr"/>
            <a:r>
              <a:rPr lang="en-GB" sz="1200" b="1" u="sng" dirty="0"/>
              <a:t>Phonics</a:t>
            </a:r>
          </a:p>
          <a:p>
            <a:r>
              <a:rPr lang="en-GB" sz="1200" dirty="0"/>
              <a:t>In the beginning of phase three, your child will learn the sounds that the following letters make:</a:t>
            </a:r>
          </a:p>
          <a:p>
            <a:r>
              <a:rPr lang="en-GB" sz="1200" dirty="0"/>
              <a:t>Red A -  </a:t>
            </a:r>
            <a:r>
              <a:rPr lang="en-GB" sz="1200" b="1" dirty="0"/>
              <a:t>j, v, w, x, y, z, </a:t>
            </a:r>
            <a:r>
              <a:rPr lang="en-GB" sz="1200" b="1" dirty="0" err="1"/>
              <a:t>qu</a:t>
            </a:r>
            <a:r>
              <a:rPr lang="en-GB" sz="1200" b="1" dirty="0"/>
              <a:t>, </a:t>
            </a:r>
            <a:r>
              <a:rPr lang="en-GB" sz="1200" b="1" dirty="0" err="1"/>
              <a:t>ch</a:t>
            </a:r>
            <a:r>
              <a:rPr lang="en-GB" sz="1200" b="1" dirty="0"/>
              <a:t>, </a:t>
            </a:r>
            <a:r>
              <a:rPr lang="en-GB" sz="1200" b="1" dirty="0" err="1"/>
              <a:t>sh</a:t>
            </a:r>
            <a:r>
              <a:rPr lang="en-GB" sz="1200" b="1" dirty="0"/>
              <a:t>, ng       Red B - </a:t>
            </a:r>
            <a:r>
              <a:rPr lang="en-US" sz="1200" b="1" dirty="0" err="1"/>
              <a:t>ch</a:t>
            </a:r>
            <a:r>
              <a:rPr lang="en-US" sz="1200" b="1" dirty="0"/>
              <a:t> </a:t>
            </a:r>
            <a:r>
              <a:rPr lang="en-US" sz="1200" b="1" dirty="0" err="1"/>
              <a:t>sh</a:t>
            </a:r>
            <a:r>
              <a:rPr lang="en-US" sz="1200" b="1" dirty="0"/>
              <a:t> </a:t>
            </a:r>
            <a:r>
              <a:rPr lang="en-US" sz="1200" b="1" dirty="0" err="1"/>
              <a:t>th</a:t>
            </a:r>
            <a:r>
              <a:rPr lang="en-US" sz="1200" b="1" dirty="0"/>
              <a:t> ng ai </a:t>
            </a:r>
            <a:r>
              <a:rPr lang="en-US" sz="1200" b="1" dirty="0" err="1"/>
              <a:t>ee</a:t>
            </a:r>
            <a:r>
              <a:rPr lang="en-US" sz="1200" b="1" dirty="0"/>
              <a:t> </a:t>
            </a:r>
            <a:r>
              <a:rPr lang="en-US" sz="1200" b="1" dirty="0" err="1"/>
              <a:t>igh</a:t>
            </a:r>
            <a:r>
              <a:rPr lang="en-US" sz="1200" b="1" dirty="0"/>
              <a:t> </a:t>
            </a:r>
            <a:r>
              <a:rPr lang="en-US" sz="1200" b="1" dirty="0" err="1"/>
              <a:t>oa</a:t>
            </a:r>
            <a:r>
              <a:rPr lang="en-US" sz="1200" b="1" dirty="0"/>
              <a:t> </a:t>
            </a:r>
            <a:r>
              <a:rPr lang="en-US" sz="1200" b="1" dirty="0" err="1"/>
              <a:t>oo</a:t>
            </a:r>
            <a:r>
              <a:rPr lang="en-US" sz="1200" b="1" dirty="0"/>
              <a:t> </a:t>
            </a:r>
            <a:r>
              <a:rPr lang="en-US" sz="1200" b="1" dirty="0" err="1"/>
              <a:t>oo</a:t>
            </a:r>
            <a:r>
              <a:rPr lang="en-US" sz="1200" b="1" dirty="0"/>
              <a:t> </a:t>
            </a:r>
            <a:endParaRPr lang="en-GB" sz="1200" b="1" dirty="0"/>
          </a:p>
          <a:p>
            <a:r>
              <a:rPr lang="en-GB" sz="1200" dirty="0"/>
              <a:t>They may not have learnt them all yet and may need help remembering some.</a:t>
            </a:r>
          </a:p>
          <a:p>
            <a:r>
              <a:rPr lang="en-GB" sz="1200" dirty="0"/>
              <a:t>When reading each word, encourage your child to say each sound and blend them together, e.g. </a:t>
            </a:r>
            <a:r>
              <a:rPr lang="en-GB" sz="1200" b="1" dirty="0" err="1"/>
              <a:t>sh</a:t>
            </a:r>
            <a:r>
              <a:rPr lang="en-GB" sz="1200" b="1" dirty="0"/>
              <a:t> o p</a:t>
            </a:r>
            <a:endParaRPr lang="en-GB" sz="1200" dirty="0"/>
          </a:p>
          <a:p>
            <a:r>
              <a:rPr lang="en-GB" sz="1200" dirty="0"/>
              <a:t>Children are now learning digraphs (two letters that go together to make one sound, such as ‘</a:t>
            </a:r>
            <a:r>
              <a:rPr lang="en-GB" sz="1200" dirty="0" err="1"/>
              <a:t>sh</a:t>
            </a:r>
            <a:r>
              <a:rPr lang="en-GB" sz="1200" dirty="0"/>
              <a:t>’). They may need help remembering that it is one sound and not read them as separate letters.</a:t>
            </a:r>
          </a:p>
        </p:txBody>
      </p:sp>
      <p:sp>
        <p:nvSpPr>
          <p:cNvPr id="11" name="Rectangle 10">
            <a:extLst>
              <a:ext uri="{FF2B5EF4-FFF2-40B4-BE49-F238E27FC236}">
                <a16:creationId xmlns:a16="http://schemas.microsoft.com/office/drawing/2014/main" id="{B5DFF3F8-FD96-4C55-ACCA-AC9BE59190DF}"/>
              </a:ext>
            </a:extLst>
          </p:cNvPr>
          <p:cNvSpPr/>
          <p:nvPr/>
        </p:nvSpPr>
        <p:spPr>
          <a:xfrm>
            <a:off x="186011" y="3281892"/>
            <a:ext cx="5173593" cy="1545363"/>
          </a:xfrm>
          <a:prstGeom prst="rect">
            <a:avLst/>
          </a:prstGeom>
          <a:solidFill>
            <a:schemeClr val="bg1"/>
          </a:solidFill>
          <a:ln w="57150">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8ADB6AC5-7AE7-44E0-8651-EB70A20E1D11}"/>
              </a:ext>
            </a:extLst>
          </p:cNvPr>
          <p:cNvSpPr txBox="1"/>
          <p:nvPr/>
        </p:nvSpPr>
        <p:spPr>
          <a:xfrm>
            <a:off x="160157" y="3261969"/>
            <a:ext cx="5297418" cy="1569660"/>
          </a:xfrm>
          <a:prstGeom prst="rect">
            <a:avLst/>
          </a:prstGeom>
          <a:noFill/>
        </p:spPr>
        <p:txBody>
          <a:bodyPr wrap="square" rtlCol="0">
            <a:spAutoFit/>
          </a:bodyPr>
          <a:lstStyle/>
          <a:p>
            <a:pPr algn="ctr"/>
            <a:r>
              <a:rPr lang="en-GB" sz="1200" b="1" u="sng" dirty="0"/>
              <a:t>Goals for your child and tricky words</a:t>
            </a:r>
          </a:p>
          <a:p>
            <a:pPr marL="171450" indent="-171450">
              <a:buFont typeface="Arial" panose="020B0604020202020204" pitchFamily="34" charset="0"/>
              <a:buChar char="•"/>
            </a:pPr>
            <a:r>
              <a:rPr lang="en-GB" sz="1200" dirty="0"/>
              <a:t>Be able to retell a book after reading it.</a:t>
            </a:r>
          </a:p>
          <a:p>
            <a:pPr marL="171450" indent="-171450">
              <a:buFont typeface="Arial" panose="020B0604020202020204" pitchFamily="34" charset="0"/>
              <a:buChar char="•"/>
            </a:pPr>
            <a:r>
              <a:rPr lang="en-GB" sz="1200" dirty="0"/>
              <a:t>Make reading sound like talking – not like a robot!</a:t>
            </a:r>
          </a:p>
          <a:p>
            <a:pPr marL="171450" indent="-171450">
              <a:buFont typeface="Arial" panose="020B0604020202020204" pitchFamily="34" charset="0"/>
              <a:buChar char="•"/>
            </a:pPr>
            <a:r>
              <a:rPr lang="en-GB" sz="1200" dirty="0"/>
              <a:t>If they are unfamiliar with a word, try to think of a word that would make sense in that sentence. They should make sure what they have read makes sense.</a:t>
            </a:r>
          </a:p>
          <a:p>
            <a:pPr marL="171450" indent="-171450">
              <a:buFont typeface="Arial" panose="020B0604020202020204" pitchFamily="34" charset="0"/>
              <a:buChar char="•"/>
            </a:pPr>
            <a:r>
              <a:rPr lang="en-GB" sz="1200" dirty="0"/>
              <a:t>Know what a full stop is.</a:t>
            </a:r>
          </a:p>
          <a:p>
            <a:pPr marL="171450" indent="-171450">
              <a:buFont typeface="Arial" panose="020B0604020202020204" pitchFamily="34" charset="0"/>
              <a:buChar char="•"/>
            </a:pPr>
            <a:r>
              <a:rPr lang="en-GB" sz="1200" dirty="0"/>
              <a:t>Sing the alphabet song.</a:t>
            </a:r>
          </a:p>
          <a:p>
            <a:r>
              <a:rPr lang="en-GB" sz="1200" b="1" dirty="0"/>
              <a:t>he, she, we, me, be, was, my, you, her, they, all, are</a:t>
            </a:r>
            <a:endParaRPr lang="en-GB" sz="1200" dirty="0"/>
          </a:p>
        </p:txBody>
      </p:sp>
      <p:sp>
        <p:nvSpPr>
          <p:cNvPr id="17" name="Rectangle 16">
            <a:extLst>
              <a:ext uri="{FF2B5EF4-FFF2-40B4-BE49-F238E27FC236}">
                <a16:creationId xmlns:a16="http://schemas.microsoft.com/office/drawing/2014/main" id="{BF61D2B5-6EAD-4767-B651-B8B3A683BE3F}"/>
              </a:ext>
            </a:extLst>
          </p:cNvPr>
          <p:cNvSpPr/>
          <p:nvPr/>
        </p:nvSpPr>
        <p:spPr>
          <a:xfrm>
            <a:off x="186011" y="4943996"/>
            <a:ext cx="5173594" cy="1696232"/>
          </a:xfrm>
          <a:prstGeom prst="rect">
            <a:avLst/>
          </a:prstGeom>
          <a:solidFill>
            <a:schemeClr val="bg1"/>
          </a:solidFill>
          <a:ln w="57150">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9540EB09-15C4-4ACD-B5C1-42553BB13306}"/>
              </a:ext>
            </a:extLst>
          </p:cNvPr>
          <p:cNvSpPr txBox="1"/>
          <p:nvPr/>
        </p:nvSpPr>
        <p:spPr>
          <a:xfrm>
            <a:off x="176962" y="4931408"/>
            <a:ext cx="5266599" cy="1754326"/>
          </a:xfrm>
          <a:prstGeom prst="rect">
            <a:avLst/>
          </a:prstGeom>
          <a:noFill/>
        </p:spPr>
        <p:txBody>
          <a:bodyPr wrap="square" rtlCol="0">
            <a:spAutoFit/>
          </a:bodyPr>
          <a:lstStyle/>
          <a:p>
            <a:pPr algn="ctr"/>
            <a:r>
              <a:rPr lang="en-GB" sz="1200" b="1" u="sng" dirty="0"/>
              <a:t>How you can help</a:t>
            </a:r>
          </a:p>
          <a:p>
            <a:pPr marL="171450" indent="-171450">
              <a:buFont typeface="Arial" panose="020B0604020202020204" pitchFamily="34" charset="0"/>
              <a:buChar char="•"/>
            </a:pPr>
            <a:r>
              <a:rPr lang="en-GB" sz="1200" dirty="0"/>
              <a:t>Ask your child to sound out and blend only the words they can’t read yet but not every word. </a:t>
            </a:r>
          </a:p>
          <a:p>
            <a:pPr marL="171450" indent="-171450">
              <a:buFont typeface="Arial" panose="020B0604020202020204" pitchFamily="34" charset="0"/>
              <a:buChar char="•"/>
            </a:pPr>
            <a:r>
              <a:rPr lang="en-GB" sz="1200" dirty="0"/>
              <a:t>If there are any words that your child cannot read then you can read it to them.</a:t>
            </a:r>
            <a:endParaRPr lang="en-GB" sz="1200" dirty="0">
              <a:latin typeface="Comic Sans MS" panose="030F0702030302020204" pitchFamily="66" charset="0"/>
            </a:endParaRPr>
          </a:p>
          <a:p>
            <a:pPr marL="171450" indent="-171450">
              <a:buFont typeface="Arial" panose="020B0604020202020204" pitchFamily="34" charset="0"/>
              <a:buChar char="•"/>
            </a:pPr>
            <a:r>
              <a:rPr lang="en-GB" sz="1200" dirty="0"/>
              <a:t>On second and third readings, encourage them to read with more pace and with less focus on sounding out the letters in each word. </a:t>
            </a:r>
          </a:p>
          <a:p>
            <a:pPr marL="171450" indent="-171450">
              <a:buFont typeface="Arial" panose="020B0604020202020204" pitchFamily="34" charset="0"/>
              <a:buChar char="•"/>
            </a:pPr>
            <a:r>
              <a:rPr lang="en-GB" sz="1200" dirty="0"/>
              <a:t>Talk about the whole book rather than just what is happening on each page. </a:t>
            </a:r>
          </a:p>
          <a:p>
            <a:pPr marL="171450" indent="-171450">
              <a:buFont typeface="Arial" panose="020B0604020202020204" pitchFamily="34" charset="0"/>
              <a:buChar char="•"/>
            </a:pPr>
            <a:r>
              <a:rPr lang="en-GB" sz="1200" dirty="0"/>
              <a:t>Ask them to tell you about something that happened in the book, or about something they found out in the book. </a:t>
            </a:r>
          </a:p>
        </p:txBody>
      </p:sp>
      <p:sp>
        <p:nvSpPr>
          <p:cNvPr id="33" name="Oval 32">
            <a:extLst>
              <a:ext uri="{FF2B5EF4-FFF2-40B4-BE49-F238E27FC236}">
                <a16:creationId xmlns:a16="http://schemas.microsoft.com/office/drawing/2014/main" id="{7C154310-E2CD-4149-840D-2C9D82A2F61D}"/>
              </a:ext>
            </a:extLst>
          </p:cNvPr>
          <p:cNvSpPr/>
          <p:nvPr/>
        </p:nvSpPr>
        <p:spPr>
          <a:xfrm flipV="1">
            <a:off x="1075481" y="2600696"/>
            <a:ext cx="172713"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7E08FD32-F218-4CA6-8721-C709CDE884B1}"/>
              </a:ext>
            </a:extLst>
          </p:cNvPr>
          <p:cNvSpPr/>
          <p:nvPr/>
        </p:nvSpPr>
        <p:spPr>
          <a:xfrm flipV="1">
            <a:off x="1413098" y="2600696"/>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767DBFF9-74CF-4864-B5CC-91F701FA63F7}"/>
              </a:ext>
            </a:extLst>
          </p:cNvPr>
          <p:cNvSpPr/>
          <p:nvPr/>
        </p:nvSpPr>
        <p:spPr>
          <a:xfrm flipV="1">
            <a:off x="1284926" y="2600696"/>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672161AF-7011-4729-8DB9-356558E263B0}"/>
              </a:ext>
            </a:extLst>
          </p:cNvPr>
          <p:cNvSpPr/>
          <p:nvPr/>
        </p:nvSpPr>
        <p:spPr>
          <a:xfrm>
            <a:off x="5982607" y="139746"/>
            <a:ext cx="5413235" cy="6612849"/>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9" name="TextBox 28">
            <a:extLst>
              <a:ext uri="{FF2B5EF4-FFF2-40B4-BE49-F238E27FC236}">
                <a16:creationId xmlns:a16="http://schemas.microsoft.com/office/drawing/2014/main" id="{C1BA8893-C720-4D31-B24C-37E3D4CADC77}"/>
              </a:ext>
            </a:extLst>
          </p:cNvPr>
          <p:cNvSpPr txBox="1"/>
          <p:nvPr/>
        </p:nvSpPr>
        <p:spPr>
          <a:xfrm>
            <a:off x="6155457" y="174810"/>
            <a:ext cx="5026229" cy="584775"/>
          </a:xfrm>
          <a:prstGeom prst="rect">
            <a:avLst/>
          </a:prstGeom>
          <a:noFill/>
        </p:spPr>
        <p:txBody>
          <a:bodyPr wrap="square" rtlCol="0">
            <a:spAutoFit/>
          </a:bodyPr>
          <a:lstStyle/>
          <a:p>
            <a:pPr algn="ctr"/>
            <a:r>
              <a:rPr lang="en-GB" sz="3200" b="1" dirty="0">
                <a:solidFill>
                  <a:srgbClr val="FF0000"/>
                </a:solidFill>
                <a:latin typeface="Comic Sans MS" panose="030F0702030302020204" pitchFamily="66" charset="0"/>
              </a:rPr>
              <a:t>Red A/B Reading Band</a:t>
            </a:r>
          </a:p>
        </p:txBody>
      </p:sp>
      <p:sp>
        <p:nvSpPr>
          <p:cNvPr id="31" name="Rectangle 30">
            <a:extLst>
              <a:ext uri="{FF2B5EF4-FFF2-40B4-BE49-F238E27FC236}">
                <a16:creationId xmlns:a16="http://schemas.microsoft.com/office/drawing/2014/main" id="{35769718-691F-4EEB-962F-0F5A4EE9EB3B}"/>
              </a:ext>
            </a:extLst>
          </p:cNvPr>
          <p:cNvSpPr/>
          <p:nvPr/>
        </p:nvSpPr>
        <p:spPr>
          <a:xfrm>
            <a:off x="6101710" y="1322977"/>
            <a:ext cx="5173593" cy="1888031"/>
          </a:xfrm>
          <a:prstGeom prst="rect">
            <a:avLst/>
          </a:prstGeom>
          <a:solidFill>
            <a:schemeClr val="bg1"/>
          </a:solidFill>
          <a:ln w="57150">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TextBox 34">
            <a:extLst>
              <a:ext uri="{FF2B5EF4-FFF2-40B4-BE49-F238E27FC236}">
                <a16:creationId xmlns:a16="http://schemas.microsoft.com/office/drawing/2014/main" id="{AF576985-A7B5-4A42-BEE5-583EABB42014}"/>
              </a:ext>
            </a:extLst>
          </p:cNvPr>
          <p:cNvSpPr txBox="1"/>
          <p:nvPr/>
        </p:nvSpPr>
        <p:spPr>
          <a:xfrm>
            <a:off x="5977885" y="617821"/>
            <a:ext cx="5381375" cy="1061829"/>
          </a:xfrm>
          <a:prstGeom prst="rect">
            <a:avLst/>
          </a:prstGeom>
          <a:noFill/>
        </p:spPr>
        <p:txBody>
          <a:bodyPr wrap="square" rtlCol="0">
            <a:spAutoFit/>
          </a:bodyPr>
          <a:lstStyle/>
          <a:p>
            <a:pPr algn="just"/>
            <a:r>
              <a:rPr lang="en-GB" sz="1300" dirty="0"/>
              <a:t>Red books will have an increased number of words on a page. Recurring families and animal characters are also introduced at this stage. They should be able to sound out most of the words in their reading book.</a:t>
            </a:r>
          </a:p>
          <a:p>
            <a:pPr marL="285750" indent="-285750" algn="just">
              <a:buFont typeface="Arial" panose="020B0604020202020204" pitchFamily="34" charset="0"/>
              <a:buChar char="•"/>
            </a:pPr>
            <a:endParaRPr lang="en-GB" sz="1200" dirty="0"/>
          </a:p>
          <a:p>
            <a:pPr marL="285750" indent="-285750" algn="just">
              <a:buFont typeface="Arial" panose="020B0604020202020204" pitchFamily="34" charset="0"/>
              <a:buChar char="•"/>
            </a:pPr>
            <a:endParaRPr lang="en-GB" sz="1200" dirty="0"/>
          </a:p>
        </p:txBody>
      </p:sp>
      <p:sp>
        <p:nvSpPr>
          <p:cNvPr id="37" name="TextBox 36">
            <a:extLst>
              <a:ext uri="{FF2B5EF4-FFF2-40B4-BE49-F238E27FC236}">
                <a16:creationId xmlns:a16="http://schemas.microsoft.com/office/drawing/2014/main" id="{EDF55449-BB27-4214-9DDB-F55CBB574583}"/>
              </a:ext>
            </a:extLst>
          </p:cNvPr>
          <p:cNvSpPr txBox="1"/>
          <p:nvPr/>
        </p:nvSpPr>
        <p:spPr>
          <a:xfrm>
            <a:off x="6061842" y="1278819"/>
            <a:ext cx="5297418" cy="1938992"/>
          </a:xfrm>
          <a:prstGeom prst="rect">
            <a:avLst/>
          </a:prstGeom>
          <a:noFill/>
        </p:spPr>
        <p:txBody>
          <a:bodyPr wrap="square" rtlCol="0">
            <a:spAutoFit/>
          </a:bodyPr>
          <a:lstStyle/>
          <a:p>
            <a:pPr algn="ctr"/>
            <a:r>
              <a:rPr lang="en-GB" sz="1200" b="1" u="sng" dirty="0"/>
              <a:t>Phonics</a:t>
            </a:r>
          </a:p>
          <a:p>
            <a:r>
              <a:rPr lang="en-GB" sz="1200" dirty="0"/>
              <a:t>In the beginning of phase three, your child will learn the sounds that the following letters make:</a:t>
            </a:r>
          </a:p>
          <a:p>
            <a:r>
              <a:rPr lang="en-GB" sz="1200" dirty="0"/>
              <a:t>Red A -  </a:t>
            </a:r>
            <a:r>
              <a:rPr lang="en-GB" sz="1200" b="1" dirty="0"/>
              <a:t>j, v, w, x, y, z, </a:t>
            </a:r>
            <a:r>
              <a:rPr lang="en-GB" sz="1200" b="1" dirty="0" err="1"/>
              <a:t>qu</a:t>
            </a:r>
            <a:r>
              <a:rPr lang="en-GB" sz="1200" b="1" dirty="0"/>
              <a:t>, </a:t>
            </a:r>
            <a:r>
              <a:rPr lang="en-GB" sz="1200" b="1" dirty="0" err="1"/>
              <a:t>ch</a:t>
            </a:r>
            <a:r>
              <a:rPr lang="en-GB" sz="1200" b="1" dirty="0"/>
              <a:t>, </a:t>
            </a:r>
            <a:r>
              <a:rPr lang="en-GB" sz="1200" b="1" dirty="0" err="1"/>
              <a:t>sh</a:t>
            </a:r>
            <a:r>
              <a:rPr lang="en-GB" sz="1200" b="1" dirty="0"/>
              <a:t>, ng       Red B - </a:t>
            </a:r>
            <a:r>
              <a:rPr lang="en-US" sz="1200" b="1" dirty="0" err="1"/>
              <a:t>ch</a:t>
            </a:r>
            <a:r>
              <a:rPr lang="en-US" sz="1200" b="1" dirty="0"/>
              <a:t> </a:t>
            </a:r>
            <a:r>
              <a:rPr lang="en-US" sz="1200" b="1" dirty="0" err="1"/>
              <a:t>sh</a:t>
            </a:r>
            <a:r>
              <a:rPr lang="en-US" sz="1200" b="1" dirty="0"/>
              <a:t> </a:t>
            </a:r>
            <a:r>
              <a:rPr lang="en-US" sz="1200" b="1" dirty="0" err="1"/>
              <a:t>th</a:t>
            </a:r>
            <a:r>
              <a:rPr lang="en-US" sz="1200" b="1" dirty="0"/>
              <a:t> ng ai </a:t>
            </a:r>
            <a:r>
              <a:rPr lang="en-US" sz="1200" b="1" dirty="0" err="1"/>
              <a:t>ee</a:t>
            </a:r>
            <a:r>
              <a:rPr lang="en-US" sz="1200" b="1" dirty="0"/>
              <a:t> </a:t>
            </a:r>
            <a:r>
              <a:rPr lang="en-US" sz="1200" b="1" dirty="0" err="1"/>
              <a:t>igh</a:t>
            </a:r>
            <a:r>
              <a:rPr lang="en-US" sz="1200" b="1" dirty="0"/>
              <a:t> </a:t>
            </a:r>
            <a:r>
              <a:rPr lang="en-US" sz="1200" b="1" dirty="0" err="1"/>
              <a:t>oa</a:t>
            </a:r>
            <a:r>
              <a:rPr lang="en-US" sz="1200" b="1" dirty="0"/>
              <a:t> </a:t>
            </a:r>
            <a:r>
              <a:rPr lang="en-US" sz="1200" b="1" dirty="0" err="1"/>
              <a:t>oo</a:t>
            </a:r>
            <a:r>
              <a:rPr lang="en-US" sz="1200" b="1" dirty="0"/>
              <a:t> </a:t>
            </a:r>
            <a:r>
              <a:rPr lang="en-US" sz="1200" b="1" dirty="0" err="1"/>
              <a:t>oo</a:t>
            </a:r>
            <a:r>
              <a:rPr lang="en-US" sz="1200" b="1" dirty="0"/>
              <a:t> </a:t>
            </a:r>
            <a:endParaRPr lang="en-GB" sz="1200" b="1" dirty="0"/>
          </a:p>
          <a:p>
            <a:r>
              <a:rPr lang="en-GB" sz="1200" dirty="0"/>
              <a:t>They may not have learnt them all yet and may need help remembering some.</a:t>
            </a:r>
          </a:p>
          <a:p>
            <a:r>
              <a:rPr lang="en-GB" sz="1200" dirty="0"/>
              <a:t>When reading each word, encourage your child to say each sound and blend them together, e.g. </a:t>
            </a:r>
            <a:r>
              <a:rPr lang="en-GB" sz="1200" b="1" dirty="0" err="1"/>
              <a:t>sh</a:t>
            </a:r>
            <a:r>
              <a:rPr lang="en-GB" sz="1200" b="1" dirty="0"/>
              <a:t> o p</a:t>
            </a:r>
            <a:endParaRPr lang="en-GB" sz="1200" dirty="0"/>
          </a:p>
          <a:p>
            <a:r>
              <a:rPr lang="en-GB" sz="1200" dirty="0"/>
              <a:t>Children are now learning digraphs (two letters that go together to make one sound, such as ‘</a:t>
            </a:r>
            <a:r>
              <a:rPr lang="en-GB" sz="1200" dirty="0" err="1"/>
              <a:t>sh</a:t>
            </a:r>
            <a:r>
              <a:rPr lang="en-GB" sz="1200" dirty="0"/>
              <a:t>’). They may need help remembering that it is one sound and not read them as separate letters.</a:t>
            </a:r>
          </a:p>
        </p:txBody>
      </p:sp>
      <p:sp>
        <p:nvSpPr>
          <p:cNvPr id="40" name="Rectangle 39">
            <a:extLst>
              <a:ext uri="{FF2B5EF4-FFF2-40B4-BE49-F238E27FC236}">
                <a16:creationId xmlns:a16="http://schemas.microsoft.com/office/drawing/2014/main" id="{D270E2B0-BD4E-4FDF-86E9-77EB5EB5CC67}"/>
              </a:ext>
            </a:extLst>
          </p:cNvPr>
          <p:cNvSpPr/>
          <p:nvPr/>
        </p:nvSpPr>
        <p:spPr>
          <a:xfrm>
            <a:off x="6101710" y="3281892"/>
            <a:ext cx="5173593" cy="1545363"/>
          </a:xfrm>
          <a:prstGeom prst="rect">
            <a:avLst/>
          </a:prstGeom>
          <a:solidFill>
            <a:schemeClr val="bg1"/>
          </a:solidFill>
          <a:ln w="57150">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TextBox 46">
            <a:extLst>
              <a:ext uri="{FF2B5EF4-FFF2-40B4-BE49-F238E27FC236}">
                <a16:creationId xmlns:a16="http://schemas.microsoft.com/office/drawing/2014/main" id="{B4BB7105-7D90-415A-A339-38585A167A37}"/>
              </a:ext>
            </a:extLst>
          </p:cNvPr>
          <p:cNvSpPr txBox="1"/>
          <p:nvPr/>
        </p:nvSpPr>
        <p:spPr>
          <a:xfrm>
            <a:off x="6075856" y="3261969"/>
            <a:ext cx="5297418" cy="1569660"/>
          </a:xfrm>
          <a:prstGeom prst="rect">
            <a:avLst/>
          </a:prstGeom>
          <a:noFill/>
        </p:spPr>
        <p:txBody>
          <a:bodyPr wrap="square" rtlCol="0">
            <a:spAutoFit/>
          </a:bodyPr>
          <a:lstStyle/>
          <a:p>
            <a:pPr algn="ctr"/>
            <a:r>
              <a:rPr lang="en-GB" sz="1200" b="1" u="sng" dirty="0"/>
              <a:t>Goals for your child and tricky words</a:t>
            </a:r>
          </a:p>
          <a:p>
            <a:pPr marL="171450" indent="-171450">
              <a:buFont typeface="Arial" panose="020B0604020202020204" pitchFamily="34" charset="0"/>
              <a:buChar char="•"/>
            </a:pPr>
            <a:r>
              <a:rPr lang="en-GB" sz="1200" dirty="0"/>
              <a:t>Be able to retell a book after reading it.</a:t>
            </a:r>
          </a:p>
          <a:p>
            <a:pPr marL="171450" indent="-171450">
              <a:buFont typeface="Arial" panose="020B0604020202020204" pitchFamily="34" charset="0"/>
              <a:buChar char="•"/>
            </a:pPr>
            <a:r>
              <a:rPr lang="en-GB" sz="1200" dirty="0"/>
              <a:t>Make reading sound like talking – not like a robot!</a:t>
            </a:r>
          </a:p>
          <a:p>
            <a:pPr marL="171450" indent="-171450">
              <a:buFont typeface="Arial" panose="020B0604020202020204" pitchFamily="34" charset="0"/>
              <a:buChar char="•"/>
            </a:pPr>
            <a:r>
              <a:rPr lang="en-GB" sz="1200" dirty="0"/>
              <a:t>If they are unfamiliar with a word, try to think of a word that would make sense in that sentence. They should make sure what they have read makes sense.</a:t>
            </a:r>
          </a:p>
          <a:p>
            <a:pPr marL="171450" indent="-171450">
              <a:buFont typeface="Arial" panose="020B0604020202020204" pitchFamily="34" charset="0"/>
              <a:buChar char="•"/>
            </a:pPr>
            <a:r>
              <a:rPr lang="en-GB" sz="1200" dirty="0"/>
              <a:t>Know what a full stop is.</a:t>
            </a:r>
          </a:p>
          <a:p>
            <a:pPr marL="171450" indent="-171450">
              <a:buFont typeface="Arial" panose="020B0604020202020204" pitchFamily="34" charset="0"/>
              <a:buChar char="•"/>
            </a:pPr>
            <a:r>
              <a:rPr lang="en-GB" sz="1200" dirty="0"/>
              <a:t>Sing the alphabet song.</a:t>
            </a:r>
          </a:p>
          <a:p>
            <a:r>
              <a:rPr lang="en-GB" sz="1200" b="1" dirty="0"/>
              <a:t>he, she, we, me, be, was, my, you, her, they, all, are</a:t>
            </a:r>
            <a:endParaRPr lang="en-GB" sz="1200" dirty="0"/>
          </a:p>
        </p:txBody>
      </p:sp>
      <p:sp>
        <p:nvSpPr>
          <p:cNvPr id="48" name="Rectangle 47">
            <a:extLst>
              <a:ext uri="{FF2B5EF4-FFF2-40B4-BE49-F238E27FC236}">
                <a16:creationId xmlns:a16="http://schemas.microsoft.com/office/drawing/2014/main" id="{5B6AF563-E38B-416D-BC83-30711F9FB0CC}"/>
              </a:ext>
            </a:extLst>
          </p:cNvPr>
          <p:cNvSpPr/>
          <p:nvPr/>
        </p:nvSpPr>
        <p:spPr>
          <a:xfrm>
            <a:off x="6101710" y="4943996"/>
            <a:ext cx="5173594" cy="1696232"/>
          </a:xfrm>
          <a:prstGeom prst="rect">
            <a:avLst/>
          </a:prstGeom>
          <a:solidFill>
            <a:schemeClr val="bg1"/>
          </a:solidFill>
          <a:ln w="57150">
            <a:solidFill>
              <a:srgbClr val="FF5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4DB70748-85ED-4FDE-B222-C80B710CE0DE}"/>
              </a:ext>
            </a:extLst>
          </p:cNvPr>
          <p:cNvSpPr txBox="1"/>
          <p:nvPr/>
        </p:nvSpPr>
        <p:spPr>
          <a:xfrm>
            <a:off x="6092661" y="4931408"/>
            <a:ext cx="5266599" cy="1754326"/>
          </a:xfrm>
          <a:prstGeom prst="rect">
            <a:avLst/>
          </a:prstGeom>
          <a:noFill/>
        </p:spPr>
        <p:txBody>
          <a:bodyPr wrap="square" rtlCol="0">
            <a:spAutoFit/>
          </a:bodyPr>
          <a:lstStyle/>
          <a:p>
            <a:pPr algn="ctr"/>
            <a:r>
              <a:rPr lang="en-GB" sz="1200" b="1" u="sng" dirty="0"/>
              <a:t>How you can help</a:t>
            </a:r>
          </a:p>
          <a:p>
            <a:pPr marL="171450" indent="-171450">
              <a:buFont typeface="Arial" panose="020B0604020202020204" pitchFamily="34" charset="0"/>
              <a:buChar char="•"/>
            </a:pPr>
            <a:r>
              <a:rPr lang="en-GB" sz="1200" dirty="0"/>
              <a:t>Ask your child to sound out and blend only the words they can’t read yet but not every word. </a:t>
            </a:r>
          </a:p>
          <a:p>
            <a:pPr marL="171450" indent="-171450">
              <a:buFont typeface="Arial" panose="020B0604020202020204" pitchFamily="34" charset="0"/>
              <a:buChar char="•"/>
            </a:pPr>
            <a:r>
              <a:rPr lang="en-GB" sz="1200" dirty="0"/>
              <a:t>If there are any words that your child cannot read then you can read it to them.</a:t>
            </a:r>
            <a:endParaRPr lang="en-GB" sz="1200" dirty="0">
              <a:latin typeface="Comic Sans MS" panose="030F0702030302020204" pitchFamily="66" charset="0"/>
            </a:endParaRPr>
          </a:p>
          <a:p>
            <a:pPr marL="171450" indent="-171450">
              <a:buFont typeface="Arial" panose="020B0604020202020204" pitchFamily="34" charset="0"/>
              <a:buChar char="•"/>
            </a:pPr>
            <a:r>
              <a:rPr lang="en-GB" sz="1200" dirty="0"/>
              <a:t>On second and third readings, encourage them to read with more pace and with less focus on sounding out the letters in each word. </a:t>
            </a:r>
          </a:p>
          <a:p>
            <a:pPr marL="171450" indent="-171450">
              <a:buFont typeface="Arial" panose="020B0604020202020204" pitchFamily="34" charset="0"/>
              <a:buChar char="•"/>
            </a:pPr>
            <a:r>
              <a:rPr lang="en-GB" sz="1200" dirty="0"/>
              <a:t>Talk about the whole book rather than just what is happening on each page. </a:t>
            </a:r>
          </a:p>
          <a:p>
            <a:pPr marL="171450" indent="-171450">
              <a:buFont typeface="Arial" panose="020B0604020202020204" pitchFamily="34" charset="0"/>
              <a:buChar char="•"/>
            </a:pPr>
            <a:r>
              <a:rPr lang="en-GB" sz="1200" dirty="0"/>
              <a:t>Ask them to tell you about something that happened in the book, or about something they found out in the book. </a:t>
            </a:r>
          </a:p>
        </p:txBody>
      </p:sp>
      <p:sp>
        <p:nvSpPr>
          <p:cNvPr id="50" name="Oval 49">
            <a:extLst>
              <a:ext uri="{FF2B5EF4-FFF2-40B4-BE49-F238E27FC236}">
                <a16:creationId xmlns:a16="http://schemas.microsoft.com/office/drawing/2014/main" id="{875B6527-AB67-4310-8C54-BF0442EDF6BF}"/>
              </a:ext>
            </a:extLst>
          </p:cNvPr>
          <p:cNvSpPr/>
          <p:nvPr/>
        </p:nvSpPr>
        <p:spPr>
          <a:xfrm flipV="1">
            <a:off x="6991180" y="2600696"/>
            <a:ext cx="172713"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693FE5BF-042E-4204-BDDE-7D8E41F4B250}"/>
              </a:ext>
            </a:extLst>
          </p:cNvPr>
          <p:cNvSpPr/>
          <p:nvPr/>
        </p:nvSpPr>
        <p:spPr>
          <a:xfrm flipV="1">
            <a:off x="7328797" y="2600696"/>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1B897753-2F12-4242-89DF-F7B93BF953DD}"/>
              </a:ext>
            </a:extLst>
          </p:cNvPr>
          <p:cNvSpPr/>
          <p:nvPr/>
        </p:nvSpPr>
        <p:spPr>
          <a:xfrm flipV="1">
            <a:off x="7200625" y="2600696"/>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4151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9112BF-99BC-4CDE-8119-4ED26BC15EE1}"/>
              </a:ext>
            </a:extLst>
          </p:cNvPr>
          <p:cNvSpPr/>
          <p:nvPr/>
        </p:nvSpPr>
        <p:spPr>
          <a:xfrm>
            <a:off x="78003" y="166687"/>
            <a:ext cx="5476874" cy="6612849"/>
          </a:xfrm>
          <a:prstGeom prst="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3" name="TextBox 2">
            <a:extLst>
              <a:ext uri="{FF2B5EF4-FFF2-40B4-BE49-F238E27FC236}">
                <a16:creationId xmlns:a16="http://schemas.microsoft.com/office/drawing/2014/main" id="{326B4E47-FCA4-422B-8C13-2960F57E5C65}"/>
              </a:ext>
            </a:extLst>
          </p:cNvPr>
          <p:cNvSpPr txBox="1"/>
          <p:nvPr/>
        </p:nvSpPr>
        <p:spPr>
          <a:xfrm>
            <a:off x="570759" y="104682"/>
            <a:ext cx="4572000" cy="584775"/>
          </a:xfrm>
          <a:prstGeom prst="rect">
            <a:avLst/>
          </a:prstGeom>
          <a:noFill/>
        </p:spPr>
        <p:txBody>
          <a:bodyPr wrap="square" rtlCol="0">
            <a:spAutoFit/>
          </a:bodyPr>
          <a:lstStyle/>
          <a:p>
            <a:pPr algn="ctr"/>
            <a:r>
              <a:rPr lang="en-GB" sz="3200" b="1" dirty="0">
                <a:solidFill>
                  <a:srgbClr val="FFFF00"/>
                </a:solidFill>
                <a:latin typeface="Comic Sans MS" panose="030F0702030302020204" pitchFamily="66" charset="0"/>
              </a:rPr>
              <a:t>Yellow Reading Band</a:t>
            </a:r>
          </a:p>
        </p:txBody>
      </p:sp>
      <p:sp>
        <p:nvSpPr>
          <p:cNvPr id="6" name="Rectangle 5">
            <a:extLst>
              <a:ext uri="{FF2B5EF4-FFF2-40B4-BE49-F238E27FC236}">
                <a16:creationId xmlns:a16="http://schemas.microsoft.com/office/drawing/2014/main" id="{7D4132C4-2B8F-4A6B-B105-928F1BD2A866}"/>
              </a:ext>
            </a:extLst>
          </p:cNvPr>
          <p:cNvSpPr/>
          <p:nvPr/>
        </p:nvSpPr>
        <p:spPr>
          <a:xfrm>
            <a:off x="255677" y="1335614"/>
            <a:ext cx="5110791" cy="1690067"/>
          </a:xfrm>
          <a:prstGeom prst="rect">
            <a:avLst/>
          </a:prstGeom>
          <a:solidFill>
            <a:schemeClr val="bg1"/>
          </a:solidFill>
          <a:ln w="57150">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32CCB7F0-DE79-4026-9D39-84818814D39D}"/>
              </a:ext>
            </a:extLst>
          </p:cNvPr>
          <p:cNvSpPr txBox="1"/>
          <p:nvPr/>
        </p:nvSpPr>
        <p:spPr>
          <a:xfrm>
            <a:off x="45641" y="546839"/>
            <a:ext cx="5509236" cy="830997"/>
          </a:xfrm>
          <a:prstGeom prst="rect">
            <a:avLst/>
          </a:prstGeom>
          <a:noFill/>
          <a:ln>
            <a:noFill/>
          </a:ln>
        </p:spPr>
        <p:txBody>
          <a:bodyPr wrap="square" rtlCol="0">
            <a:spAutoFit/>
          </a:bodyPr>
          <a:lstStyle/>
          <a:p>
            <a:pPr algn="just"/>
            <a:r>
              <a:rPr lang="en-GB" sz="1200" dirty="0"/>
              <a:t>Books at this level have new vocabulary. The amount of words per page has slightly increased, with one new word for every twenty familiar words. Non-fiction titles build on children’s interests and encourage discussion. They should be able to sound out most of the words.</a:t>
            </a:r>
          </a:p>
        </p:txBody>
      </p:sp>
      <p:sp>
        <p:nvSpPr>
          <p:cNvPr id="9" name="TextBox 8">
            <a:extLst>
              <a:ext uri="{FF2B5EF4-FFF2-40B4-BE49-F238E27FC236}">
                <a16:creationId xmlns:a16="http://schemas.microsoft.com/office/drawing/2014/main" id="{7CF0A0A0-CDE5-405C-B073-8AD06111310C}"/>
              </a:ext>
            </a:extLst>
          </p:cNvPr>
          <p:cNvSpPr txBox="1"/>
          <p:nvPr/>
        </p:nvSpPr>
        <p:spPr>
          <a:xfrm>
            <a:off x="295414" y="1248103"/>
            <a:ext cx="5122689" cy="1723549"/>
          </a:xfrm>
          <a:prstGeom prst="rect">
            <a:avLst/>
          </a:prstGeom>
          <a:noFill/>
          <a:ln>
            <a:noFill/>
          </a:ln>
        </p:spPr>
        <p:txBody>
          <a:bodyPr wrap="square" rtlCol="0">
            <a:spAutoFit/>
          </a:bodyPr>
          <a:lstStyle/>
          <a:p>
            <a:pPr algn="ctr"/>
            <a:r>
              <a:rPr lang="en-GB" sz="1400" b="1" u="sng" dirty="0"/>
              <a:t>Phonics</a:t>
            </a:r>
            <a:endParaRPr lang="en-GB" sz="1200" dirty="0"/>
          </a:p>
          <a:p>
            <a:r>
              <a:rPr lang="en-GB" sz="1200" dirty="0"/>
              <a:t>In this part of phase three, your child will learn the following digraphs:</a:t>
            </a:r>
          </a:p>
          <a:p>
            <a:r>
              <a:rPr lang="en-GB" sz="1200" b="1" dirty="0"/>
              <a:t> </a:t>
            </a:r>
            <a:r>
              <a:rPr lang="en-GB" sz="1200" b="1" dirty="0" err="1"/>
              <a:t>ar</a:t>
            </a:r>
            <a:r>
              <a:rPr lang="en-GB" sz="1200" b="1" dirty="0"/>
              <a:t>, or, </a:t>
            </a:r>
            <a:r>
              <a:rPr lang="en-GB" sz="1200" b="1" dirty="0" err="1"/>
              <a:t>ur</a:t>
            </a:r>
            <a:r>
              <a:rPr lang="en-GB" sz="1200" b="1" dirty="0"/>
              <a:t>, ow, oi, ear, air, </a:t>
            </a:r>
            <a:r>
              <a:rPr lang="en-GB" sz="1200" b="1" dirty="0" err="1"/>
              <a:t>ure</a:t>
            </a:r>
            <a:r>
              <a:rPr lang="en-GB" sz="1200" b="1" dirty="0"/>
              <a:t>, </a:t>
            </a:r>
            <a:r>
              <a:rPr lang="en-GB" sz="1200" b="1" dirty="0" err="1"/>
              <a:t>er</a:t>
            </a:r>
            <a:r>
              <a:rPr lang="en-GB" sz="1200" b="1" dirty="0"/>
              <a:t>. </a:t>
            </a:r>
          </a:p>
          <a:p>
            <a:r>
              <a:rPr lang="en-GB" sz="1200" dirty="0"/>
              <a:t>They may not have learnt them all yet and may need help remembering some.</a:t>
            </a:r>
          </a:p>
          <a:p>
            <a:r>
              <a:rPr lang="en-GB" sz="1200" dirty="0"/>
              <a:t>They may also need reminding that they are one sound and not read them as separate letters.</a:t>
            </a:r>
          </a:p>
          <a:p>
            <a:r>
              <a:rPr lang="en-GB" sz="1200" dirty="0"/>
              <a:t>When reading each word, encourage your child to say each sound and blend them together, e.g. </a:t>
            </a:r>
            <a:r>
              <a:rPr lang="en-GB" sz="2000" b="1" dirty="0" err="1"/>
              <a:t>ch</a:t>
            </a:r>
            <a:r>
              <a:rPr lang="en-GB" sz="2000" b="1" dirty="0"/>
              <a:t> </a:t>
            </a:r>
            <a:r>
              <a:rPr lang="en-GB" sz="2000" b="1" dirty="0" err="1"/>
              <a:t>ar</a:t>
            </a:r>
            <a:r>
              <a:rPr lang="en-GB" sz="2000" b="1" dirty="0"/>
              <a:t> t</a:t>
            </a:r>
            <a:endParaRPr lang="en-GB" sz="1200" dirty="0"/>
          </a:p>
        </p:txBody>
      </p:sp>
      <p:sp>
        <p:nvSpPr>
          <p:cNvPr id="10" name="Rectangle 9">
            <a:extLst>
              <a:ext uri="{FF2B5EF4-FFF2-40B4-BE49-F238E27FC236}">
                <a16:creationId xmlns:a16="http://schemas.microsoft.com/office/drawing/2014/main" id="{EA904B7F-99D7-48CD-AAEE-E57D1756CD58}"/>
              </a:ext>
            </a:extLst>
          </p:cNvPr>
          <p:cNvSpPr/>
          <p:nvPr/>
        </p:nvSpPr>
        <p:spPr>
          <a:xfrm>
            <a:off x="255677" y="3144064"/>
            <a:ext cx="5122690" cy="1978230"/>
          </a:xfrm>
          <a:prstGeom prst="rect">
            <a:avLst/>
          </a:prstGeom>
          <a:solidFill>
            <a:schemeClr val="bg1"/>
          </a:solidFill>
          <a:ln w="57150">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8475D9FE-D7B7-41D1-811E-D4154A8E1B90}"/>
              </a:ext>
            </a:extLst>
          </p:cNvPr>
          <p:cNvSpPr txBox="1"/>
          <p:nvPr/>
        </p:nvSpPr>
        <p:spPr>
          <a:xfrm>
            <a:off x="255677" y="3141062"/>
            <a:ext cx="5202167" cy="1969770"/>
          </a:xfrm>
          <a:prstGeom prst="rect">
            <a:avLst/>
          </a:prstGeom>
          <a:noFill/>
          <a:ln>
            <a:noFill/>
          </a:ln>
        </p:spPr>
        <p:txBody>
          <a:bodyPr wrap="square" rtlCol="0">
            <a:spAutoFit/>
          </a:bodyPr>
          <a:lstStyle/>
          <a:p>
            <a:pPr algn="ctr"/>
            <a:r>
              <a:rPr lang="en-GB" sz="1400" b="1" u="sng" dirty="0"/>
              <a:t>Goals for your child and tricky words</a:t>
            </a:r>
          </a:p>
          <a:p>
            <a:pPr marL="171450" indent="-171450">
              <a:buFont typeface="Arial" panose="020B0604020202020204" pitchFamily="34" charset="0"/>
              <a:buChar char="•"/>
            </a:pPr>
            <a:r>
              <a:rPr lang="en-GB" sz="1200" dirty="0"/>
              <a:t>Retell a story from memory.</a:t>
            </a:r>
          </a:p>
          <a:p>
            <a:pPr marL="171450" indent="-171450">
              <a:buFont typeface="Arial" panose="020B0604020202020204" pitchFamily="34" charset="0"/>
              <a:buChar char="•"/>
            </a:pPr>
            <a:r>
              <a:rPr lang="en-GB" sz="1200" dirty="0"/>
              <a:t>Read a book without pointing at the words, unless they get stuck.</a:t>
            </a:r>
          </a:p>
          <a:p>
            <a:pPr marL="171450" indent="-171450">
              <a:buFont typeface="Arial" panose="020B0604020202020204" pitchFamily="34" charset="0"/>
              <a:buChar char="•"/>
            </a:pPr>
            <a:r>
              <a:rPr lang="en-GB" sz="1200" dirty="0"/>
              <a:t>Blend phonemes together to understand a word, e.g. d-o-g.</a:t>
            </a:r>
          </a:p>
          <a:p>
            <a:pPr marL="171450" indent="-171450">
              <a:buFont typeface="Arial" panose="020B0604020202020204" pitchFamily="34" charset="0"/>
              <a:buChar char="•"/>
            </a:pPr>
            <a:r>
              <a:rPr lang="en-GB" sz="1200" dirty="0"/>
              <a:t>Use punctuation, such as speech marks and question marks.</a:t>
            </a:r>
          </a:p>
          <a:p>
            <a:pPr marL="171450" indent="-171450">
              <a:buFont typeface="Arial" panose="020B0604020202020204" pitchFamily="34" charset="0"/>
              <a:buChar char="•"/>
            </a:pPr>
            <a:r>
              <a:rPr lang="en-GB" sz="1200" dirty="0"/>
              <a:t>Notice and correct some of their mistakes.</a:t>
            </a:r>
          </a:p>
          <a:p>
            <a:pPr marL="171450" indent="-171450">
              <a:buFont typeface="Arial" panose="020B0604020202020204" pitchFamily="34" charset="0"/>
              <a:buChar char="•"/>
            </a:pPr>
            <a:r>
              <a:rPr lang="en-GB" sz="1200" dirty="0"/>
              <a:t>Sometimes, they can work out what is going to happen next in a story</a:t>
            </a:r>
            <a:endParaRPr lang="en-GB" sz="1200" b="1" u="sng" dirty="0"/>
          </a:p>
          <a:p>
            <a:pPr marL="171450" indent="-171450">
              <a:buFont typeface="Arial" panose="020B0604020202020204" pitchFamily="34" charset="0"/>
              <a:buChar char="•"/>
            </a:pPr>
            <a:r>
              <a:rPr lang="en-GB" sz="1200" dirty="0"/>
              <a:t>Use their eyes to follow a sentence rather than their fingers.</a:t>
            </a:r>
          </a:p>
          <a:p>
            <a:r>
              <a:rPr lang="en-GB" sz="1200" b="1" dirty="0"/>
              <a:t>Someone, said, come, do, so, were, when, have, there, out, like, little, what.</a:t>
            </a:r>
            <a:endParaRPr lang="en-GB" sz="1200" dirty="0"/>
          </a:p>
          <a:p>
            <a:r>
              <a:rPr lang="en-GB" sz="1200" dirty="0"/>
              <a:t>If there are any words that your child cannot read then you can read it to them.</a:t>
            </a:r>
          </a:p>
        </p:txBody>
      </p:sp>
      <p:sp>
        <p:nvSpPr>
          <p:cNvPr id="12" name="Rectangle 11">
            <a:extLst>
              <a:ext uri="{FF2B5EF4-FFF2-40B4-BE49-F238E27FC236}">
                <a16:creationId xmlns:a16="http://schemas.microsoft.com/office/drawing/2014/main" id="{93C51C36-A592-444B-B32A-B91DE51D47C8}"/>
              </a:ext>
            </a:extLst>
          </p:cNvPr>
          <p:cNvSpPr/>
          <p:nvPr/>
        </p:nvSpPr>
        <p:spPr>
          <a:xfrm>
            <a:off x="265662" y="5227572"/>
            <a:ext cx="5112706" cy="1446686"/>
          </a:xfrm>
          <a:prstGeom prst="rect">
            <a:avLst/>
          </a:prstGeom>
          <a:solidFill>
            <a:schemeClr val="bg1"/>
          </a:solidFill>
          <a:ln w="57150">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E80A59AE-01AF-4AEB-9192-12B5054A7E9A}"/>
              </a:ext>
            </a:extLst>
          </p:cNvPr>
          <p:cNvSpPr txBox="1"/>
          <p:nvPr/>
        </p:nvSpPr>
        <p:spPr>
          <a:xfrm>
            <a:off x="237948" y="5163842"/>
            <a:ext cx="5219896" cy="1785104"/>
          </a:xfrm>
          <a:prstGeom prst="rect">
            <a:avLst/>
          </a:prstGeom>
          <a:noFill/>
          <a:ln>
            <a:noFill/>
          </a:ln>
        </p:spPr>
        <p:txBody>
          <a:bodyPr wrap="square" rtlCol="0">
            <a:spAutoFit/>
          </a:bodyPr>
          <a:lstStyle/>
          <a:p>
            <a:pPr algn="ctr"/>
            <a:r>
              <a:rPr lang="en-GB" sz="1400" b="1" u="sng" dirty="0"/>
              <a:t>How you can help</a:t>
            </a:r>
          </a:p>
          <a:p>
            <a:pPr marL="171450" indent="-171450">
              <a:buFont typeface="Arial" panose="020B0604020202020204" pitchFamily="34" charset="0"/>
              <a:buChar char="•"/>
            </a:pPr>
            <a:r>
              <a:rPr lang="en-GB" sz="1200" dirty="0"/>
              <a:t>Let your child sound words out and remind them not to guess based on the first letter or picture.</a:t>
            </a:r>
          </a:p>
          <a:p>
            <a:pPr marL="171450" indent="-171450">
              <a:buFont typeface="Arial" panose="020B0604020202020204" pitchFamily="34" charset="0"/>
              <a:buChar char="•"/>
            </a:pPr>
            <a:r>
              <a:rPr lang="en-GB" sz="1200" dirty="0"/>
              <a:t>Give them time to spot their mistakes. Reading a book more than once helps develop fluency.</a:t>
            </a:r>
          </a:p>
          <a:p>
            <a:pPr marL="171450" indent="-171450">
              <a:buFont typeface="Arial" panose="020B0604020202020204" pitchFamily="34" charset="0"/>
              <a:buChar char="•"/>
            </a:pPr>
            <a:r>
              <a:rPr lang="en-GB" sz="1200" dirty="0"/>
              <a:t>Ask lots of questions to develop your child’s understanding including asking them what has happened and what will happen next. Try to get them to make links to previous things they have read.</a:t>
            </a:r>
          </a:p>
          <a:p>
            <a:endParaRPr lang="en-GB" sz="1200" dirty="0">
              <a:latin typeface="Comic Sans MS" panose="030F0702030302020204" pitchFamily="66" charset="0"/>
            </a:endParaRPr>
          </a:p>
        </p:txBody>
      </p:sp>
      <p:sp>
        <p:nvSpPr>
          <p:cNvPr id="33" name="Oval 32">
            <a:extLst>
              <a:ext uri="{FF2B5EF4-FFF2-40B4-BE49-F238E27FC236}">
                <a16:creationId xmlns:a16="http://schemas.microsoft.com/office/drawing/2014/main" id="{BAB2E1DF-4C2F-4DDA-9F77-154512D65EBC}"/>
              </a:ext>
            </a:extLst>
          </p:cNvPr>
          <p:cNvSpPr/>
          <p:nvPr/>
        </p:nvSpPr>
        <p:spPr>
          <a:xfrm>
            <a:off x="1515874" y="2904048"/>
            <a:ext cx="271683"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603ACC92-DB4B-4CCD-9E77-128564F904C8}"/>
              </a:ext>
            </a:extLst>
          </p:cNvPr>
          <p:cNvSpPr/>
          <p:nvPr/>
        </p:nvSpPr>
        <p:spPr>
          <a:xfrm>
            <a:off x="1855266" y="2902571"/>
            <a:ext cx="271683"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9CF5368-40D5-4082-872D-F6C740AD4142}"/>
              </a:ext>
            </a:extLst>
          </p:cNvPr>
          <p:cNvSpPr/>
          <p:nvPr/>
        </p:nvSpPr>
        <p:spPr>
          <a:xfrm flipV="1">
            <a:off x="2159389" y="2891215"/>
            <a:ext cx="101612"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DDB31CC0-3B9E-4D42-9501-DACCEA18E298}"/>
              </a:ext>
            </a:extLst>
          </p:cNvPr>
          <p:cNvSpPr/>
          <p:nvPr/>
        </p:nvSpPr>
        <p:spPr>
          <a:xfrm>
            <a:off x="5982962" y="153265"/>
            <a:ext cx="5476874" cy="6612849"/>
          </a:xfrm>
          <a:prstGeom prst="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9" name="TextBox 28">
            <a:extLst>
              <a:ext uri="{FF2B5EF4-FFF2-40B4-BE49-F238E27FC236}">
                <a16:creationId xmlns:a16="http://schemas.microsoft.com/office/drawing/2014/main" id="{9E4B7693-92D7-4051-B011-82B495CB7E54}"/>
              </a:ext>
            </a:extLst>
          </p:cNvPr>
          <p:cNvSpPr txBox="1"/>
          <p:nvPr/>
        </p:nvSpPr>
        <p:spPr>
          <a:xfrm>
            <a:off x="6475718" y="91260"/>
            <a:ext cx="4572000" cy="584775"/>
          </a:xfrm>
          <a:prstGeom prst="rect">
            <a:avLst/>
          </a:prstGeom>
          <a:noFill/>
        </p:spPr>
        <p:txBody>
          <a:bodyPr wrap="square" rtlCol="0">
            <a:spAutoFit/>
          </a:bodyPr>
          <a:lstStyle/>
          <a:p>
            <a:pPr algn="ctr"/>
            <a:r>
              <a:rPr lang="en-GB" sz="3200" b="1" dirty="0">
                <a:solidFill>
                  <a:srgbClr val="FFFF00"/>
                </a:solidFill>
                <a:latin typeface="Comic Sans MS" panose="030F0702030302020204" pitchFamily="66" charset="0"/>
              </a:rPr>
              <a:t>Yellow Reading Band</a:t>
            </a:r>
          </a:p>
        </p:txBody>
      </p:sp>
      <p:sp>
        <p:nvSpPr>
          <p:cNvPr id="31" name="Rectangle 30">
            <a:extLst>
              <a:ext uri="{FF2B5EF4-FFF2-40B4-BE49-F238E27FC236}">
                <a16:creationId xmlns:a16="http://schemas.microsoft.com/office/drawing/2014/main" id="{DF577399-444A-4D73-9B89-0E010988FE10}"/>
              </a:ext>
            </a:extLst>
          </p:cNvPr>
          <p:cNvSpPr/>
          <p:nvPr/>
        </p:nvSpPr>
        <p:spPr>
          <a:xfrm>
            <a:off x="6160636" y="1322192"/>
            <a:ext cx="5110791" cy="1690067"/>
          </a:xfrm>
          <a:prstGeom prst="rect">
            <a:avLst/>
          </a:prstGeom>
          <a:solidFill>
            <a:schemeClr val="bg1"/>
          </a:solidFill>
          <a:ln w="57150">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FB08DAA0-6187-466D-8866-CAED50759731}"/>
              </a:ext>
            </a:extLst>
          </p:cNvPr>
          <p:cNvSpPr txBox="1"/>
          <p:nvPr/>
        </p:nvSpPr>
        <p:spPr>
          <a:xfrm>
            <a:off x="5950600" y="533417"/>
            <a:ext cx="5509236" cy="830997"/>
          </a:xfrm>
          <a:prstGeom prst="rect">
            <a:avLst/>
          </a:prstGeom>
          <a:noFill/>
          <a:ln>
            <a:noFill/>
          </a:ln>
        </p:spPr>
        <p:txBody>
          <a:bodyPr wrap="square" rtlCol="0">
            <a:spAutoFit/>
          </a:bodyPr>
          <a:lstStyle/>
          <a:p>
            <a:pPr algn="just"/>
            <a:r>
              <a:rPr lang="en-GB" sz="1200" dirty="0"/>
              <a:t>Books at this level have new vocabulary. The amount of words per page has slightly increased, with one new word for every twenty familiar words. Non-fiction titles build on children’s interests and encourage discussion. They should be able to sound out most of the words.</a:t>
            </a:r>
          </a:p>
        </p:txBody>
      </p:sp>
      <p:sp>
        <p:nvSpPr>
          <p:cNvPr id="40" name="TextBox 39">
            <a:extLst>
              <a:ext uri="{FF2B5EF4-FFF2-40B4-BE49-F238E27FC236}">
                <a16:creationId xmlns:a16="http://schemas.microsoft.com/office/drawing/2014/main" id="{81EBC8CF-2958-4DBD-9B28-0598A0EBAFC8}"/>
              </a:ext>
            </a:extLst>
          </p:cNvPr>
          <p:cNvSpPr txBox="1"/>
          <p:nvPr/>
        </p:nvSpPr>
        <p:spPr>
          <a:xfrm>
            <a:off x="6200373" y="1234681"/>
            <a:ext cx="5122689" cy="1723549"/>
          </a:xfrm>
          <a:prstGeom prst="rect">
            <a:avLst/>
          </a:prstGeom>
          <a:noFill/>
          <a:ln>
            <a:noFill/>
          </a:ln>
        </p:spPr>
        <p:txBody>
          <a:bodyPr wrap="square" rtlCol="0">
            <a:spAutoFit/>
          </a:bodyPr>
          <a:lstStyle/>
          <a:p>
            <a:pPr algn="ctr"/>
            <a:r>
              <a:rPr lang="en-GB" sz="1400" b="1" u="sng" dirty="0"/>
              <a:t>Phonics</a:t>
            </a:r>
            <a:endParaRPr lang="en-GB" sz="1200" dirty="0"/>
          </a:p>
          <a:p>
            <a:r>
              <a:rPr lang="en-GB" sz="1200" dirty="0"/>
              <a:t>In this part of phase three, your child will learn the following digraphs:</a:t>
            </a:r>
          </a:p>
          <a:p>
            <a:r>
              <a:rPr lang="en-GB" sz="1200" b="1" dirty="0"/>
              <a:t> </a:t>
            </a:r>
            <a:r>
              <a:rPr lang="en-GB" sz="1200" b="1" dirty="0" err="1"/>
              <a:t>ar</a:t>
            </a:r>
            <a:r>
              <a:rPr lang="en-GB" sz="1200" b="1" dirty="0"/>
              <a:t>, or, </a:t>
            </a:r>
            <a:r>
              <a:rPr lang="en-GB" sz="1200" b="1" dirty="0" err="1"/>
              <a:t>ur</a:t>
            </a:r>
            <a:r>
              <a:rPr lang="en-GB" sz="1200" b="1" dirty="0"/>
              <a:t>, ow, oi, ear, air, </a:t>
            </a:r>
            <a:r>
              <a:rPr lang="en-GB" sz="1200" b="1" dirty="0" err="1"/>
              <a:t>ure</a:t>
            </a:r>
            <a:r>
              <a:rPr lang="en-GB" sz="1200" b="1" dirty="0"/>
              <a:t>, </a:t>
            </a:r>
            <a:r>
              <a:rPr lang="en-GB" sz="1200" b="1" dirty="0" err="1"/>
              <a:t>er</a:t>
            </a:r>
            <a:r>
              <a:rPr lang="en-GB" sz="1200" b="1" dirty="0"/>
              <a:t>. </a:t>
            </a:r>
          </a:p>
          <a:p>
            <a:r>
              <a:rPr lang="en-GB" sz="1200" dirty="0"/>
              <a:t>They may not have learnt them all yet and may need help remembering some.</a:t>
            </a:r>
          </a:p>
          <a:p>
            <a:r>
              <a:rPr lang="en-GB" sz="1200" dirty="0"/>
              <a:t>They may also need reminding that they are one sound and not read them as separate letters.</a:t>
            </a:r>
          </a:p>
          <a:p>
            <a:r>
              <a:rPr lang="en-GB" sz="1200" dirty="0"/>
              <a:t>When reading each word, encourage your child to say each sound and blend them together, e.g. </a:t>
            </a:r>
            <a:r>
              <a:rPr lang="en-GB" sz="2000" b="1" dirty="0" err="1"/>
              <a:t>ch</a:t>
            </a:r>
            <a:r>
              <a:rPr lang="en-GB" sz="2000" b="1" dirty="0"/>
              <a:t> </a:t>
            </a:r>
            <a:r>
              <a:rPr lang="en-GB" sz="2000" b="1" dirty="0" err="1"/>
              <a:t>ar</a:t>
            </a:r>
            <a:r>
              <a:rPr lang="en-GB" sz="2000" b="1" dirty="0"/>
              <a:t> t</a:t>
            </a:r>
            <a:endParaRPr lang="en-GB" sz="1200" dirty="0"/>
          </a:p>
        </p:txBody>
      </p:sp>
      <p:sp>
        <p:nvSpPr>
          <p:cNvPr id="46" name="Rectangle 45">
            <a:extLst>
              <a:ext uri="{FF2B5EF4-FFF2-40B4-BE49-F238E27FC236}">
                <a16:creationId xmlns:a16="http://schemas.microsoft.com/office/drawing/2014/main" id="{E40D28C2-0A7D-404A-8747-17B397E9A9BC}"/>
              </a:ext>
            </a:extLst>
          </p:cNvPr>
          <p:cNvSpPr/>
          <p:nvPr/>
        </p:nvSpPr>
        <p:spPr>
          <a:xfrm>
            <a:off x="6160636" y="3130642"/>
            <a:ext cx="5122690" cy="1978230"/>
          </a:xfrm>
          <a:prstGeom prst="rect">
            <a:avLst/>
          </a:prstGeom>
          <a:solidFill>
            <a:schemeClr val="bg1"/>
          </a:solidFill>
          <a:ln w="57150">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TextBox 46">
            <a:extLst>
              <a:ext uri="{FF2B5EF4-FFF2-40B4-BE49-F238E27FC236}">
                <a16:creationId xmlns:a16="http://schemas.microsoft.com/office/drawing/2014/main" id="{FA783435-B888-4DDF-87DD-3F2FFD68859E}"/>
              </a:ext>
            </a:extLst>
          </p:cNvPr>
          <p:cNvSpPr txBox="1"/>
          <p:nvPr/>
        </p:nvSpPr>
        <p:spPr>
          <a:xfrm>
            <a:off x="6160636" y="3127640"/>
            <a:ext cx="5202167" cy="1969770"/>
          </a:xfrm>
          <a:prstGeom prst="rect">
            <a:avLst/>
          </a:prstGeom>
          <a:noFill/>
          <a:ln>
            <a:noFill/>
          </a:ln>
        </p:spPr>
        <p:txBody>
          <a:bodyPr wrap="square" rtlCol="0">
            <a:spAutoFit/>
          </a:bodyPr>
          <a:lstStyle/>
          <a:p>
            <a:pPr algn="ctr"/>
            <a:r>
              <a:rPr lang="en-GB" sz="1400" b="1" u="sng" dirty="0"/>
              <a:t>Goals for your child and tricky words</a:t>
            </a:r>
          </a:p>
          <a:p>
            <a:pPr marL="171450" indent="-171450">
              <a:buFont typeface="Arial" panose="020B0604020202020204" pitchFamily="34" charset="0"/>
              <a:buChar char="•"/>
            </a:pPr>
            <a:r>
              <a:rPr lang="en-GB" sz="1200" dirty="0"/>
              <a:t>Retell a story from memory.</a:t>
            </a:r>
          </a:p>
          <a:p>
            <a:pPr marL="171450" indent="-171450">
              <a:buFont typeface="Arial" panose="020B0604020202020204" pitchFamily="34" charset="0"/>
              <a:buChar char="•"/>
            </a:pPr>
            <a:r>
              <a:rPr lang="en-GB" sz="1200" dirty="0"/>
              <a:t>Read a book without pointing at the words, unless they get stuck.</a:t>
            </a:r>
          </a:p>
          <a:p>
            <a:pPr marL="171450" indent="-171450">
              <a:buFont typeface="Arial" panose="020B0604020202020204" pitchFamily="34" charset="0"/>
              <a:buChar char="•"/>
            </a:pPr>
            <a:r>
              <a:rPr lang="en-GB" sz="1200" dirty="0"/>
              <a:t>Blend phonemes together to understand a word, e.g. d-o-g.</a:t>
            </a:r>
          </a:p>
          <a:p>
            <a:pPr marL="171450" indent="-171450">
              <a:buFont typeface="Arial" panose="020B0604020202020204" pitchFamily="34" charset="0"/>
              <a:buChar char="•"/>
            </a:pPr>
            <a:r>
              <a:rPr lang="en-GB" sz="1200" dirty="0"/>
              <a:t>Use punctuation, such as speech marks and question marks.</a:t>
            </a:r>
          </a:p>
          <a:p>
            <a:pPr marL="171450" indent="-171450">
              <a:buFont typeface="Arial" panose="020B0604020202020204" pitchFamily="34" charset="0"/>
              <a:buChar char="•"/>
            </a:pPr>
            <a:r>
              <a:rPr lang="en-GB" sz="1200" dirty="0"/>
              <a:t>Notice and correct some of their mistakes.</a:t>
            </a:r>
          </a:p>
          <a:p>
            <a:pPr marL="171450" indent="-171450">
              <a:buFont typeface="Arial" panose="020B0604020202020204" pitchFamily="34" charset="0"/>
              <a:buChar char="•"/>
            </a:pPr>
            <a:r>
              <a:rPr lang="en-GB" sz="1200" dirty="0"/>
              <a:t>Sometimes, they can work out what is going to happen next in a story</a:t>
            </a:r>
            <a:endParaRPr lang="en-GB" sz="1200" b="1" u="sng" dirty="0"/>
          </a:p>
          <a:p>
            <a:pPr marL="171450" indent="-171450">
              <a:buFont typeface="Arial" panose="020B0604020202020204" pitchFamily="34" charset="0"/>
              <a:buChar char="•"/>
            </a:pPr>
            <a:r>
              <a:rPr lang="en-GB" sz="1200" dirty="0"/>
              <a:t>Use their eyes to follow a sentence rather than their fingers.</a:t>
            </a:r>
          </a:p>
          <a:p>
            <a:r>
              <a:rPr lang="en-GB" sz="1200" b="1" dirty="0"/>
              <a:t>Someone, said, come, do, so, were, when, have, there, out, like, little, what.</a:t>
            </a:r>
            <a:endParaRPr lang="en-GB" sz="1200" dirty="0"/>
          </a:p>
          <a:p>
            <a:r>
              <a:rPr lang="en-GB" sz="1200" dirty="0"/>
              <a:t>If there are any words that your child cannot read then you can read it to them.</a:t>
            </a:r>
          </a:p>
        </p:txBody>
      </p:sp>
      <p:sp>
        <p:nvSpPr>
          <p:cNvPr id="48" name="Rectangle 47">
            <a:extLst>
              <a:ext uri="{FF2B5EF4-FFF2-40B4-BE49-F238E27FC236}">
                <a16:creationId xmlns:a16="http://schemas.microsoft.com/office/drawing/2014/main" id="{B3952800-8B88-4E06-A6D4-6247CE02522E}"/>
              </a:ext>
            </a:extLst>
          </p:cNvPr>
          <p:cNvSpPr/>
          <p:nvPr/>
        </p:nvSpPr>
        <p:spPr>
          <a:xfrm>
            <a:off x="6170621" y="5214150"/>
            <a:ext cx="5112706" cy="1446686"/>
          </a:xfrm>
          <a:prstGeom prst="rect">
            <a:avLst/>
          </a:prstGeom>
          <a:solidFill>
            <a:schemeClr val="bg1"/>
          </a:solidFill>
          <a:ln w="57150">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1CC12FE6-7436-4155-BB0E-46F48DB62191}"/>
              </a:ext>
            </a:extLst>
          </p:cNvPr>
          <p:cNvSpPr txBox="1"/>
          <p:nvPr/>
        </p:nvSpPr>
        <p:spPr>
          <a:xfrm>
            <a:off x="6142907" y="5150420"/>
            <a:ext cx="5219896" cy="1785104"/>
          </a:xfrm>
          <a:prstGeom prst="rect">
            <a:avLst/>
          </a:prstGeom>
          <a:noFill/>
          <a:ln>
            <a:noFill/>
          </a:ln>
        </p:spPr>
        <p:txBody>
          <a:bodyPr wrap="square" rtlCol="0">
            <a:spAutoFit/>
          </a:bodyPr>
          <a:lstStyle/>
          <a:p>
            <a:pPr algn="ctr"/>
            <a:r>
              <a:rPr lang="en-GB" sz="1400" b="1" u="sng" dirty="0"/>
              <a:t>How you can help</a:t>
            </a:r>
          </a:p>
          <a:p>
            <a:pPr marL="171450" indent="-171450">
              <a:buFont typeface="Arial" panose="020B0604020202020204" pitchFamily="34" charset="0"/>
              <a:buChar char="•"/>
            </a:pPr>
            <a:r>
              <a:rPr lang="en-GB" sz="1200" dirty="0"/>
              <a:t>Let your child sound words out and remind them not to guess based on the first letter or picture.</a:t>
            </a:r>
          </a:p>
          <a:p>
            <a:pPr marL="171450" indent="-171450">
              <a:buFont typeface="Arial" panose="020B0604020202020204" pitchFamily="34" charset="0"/>
              <a:buChar char="•"/>
            </a:pPr>
            <a:r>
              <a:rPr lang="en-GB" sz="1200" dirty="0"/>
              <a:t>Give them time to spot their mistakes. Reading a book more than once helps develop fluency.</a:t>
            </a:r>
          </a:p>
          <a:p>
            <a:pPr marL="171450" indent="-171450">
              <a:buFont typeface="Arial" panose="020B0604020202020204" pitchFamily="34" charset="0"/>
              <a:buChar char="•"/>
            </a:pPr>
            <a:r>
              <a:rPr lang="en-GB" sz="1200" dirty="0"/>
              <a:t>Ask lots of questions to develop your child’s understanding including asking them what has happened and what will happen next. Try to get them to make links to previous things they have read.</a:t>
            </a:r>
          </a:p>
          <a:p>
            <a:endParaRPr lang="en-GB" sz="1200" dirty="0">
              <a:latin typeface="Comic Sans MS" panose="030F0702030302020204" pitchFamily="66" charset="0"/>
            </a:endParaRPr>
          </a:p>
        </p:txBody>
      </p:sp>
      <p:sp>
        <p:nvSpPr>
          <p:cNvPr id="50" name="Oval 49">
            <a:extLst>
              <a:ext uri="{FF2B5EF4-FFF2-40B4-BE49-F238E27FC236}">
                <a16:creationId xmlns:a16="http://schemas.microsoft.com/office/drawing/2014/main" id="{A2F087E5-7D7F-4A14-AFD0-F5E517C46B1B}"/>
              </a:ext>
            </a:extLst>
          </p:cNvPr>
          <p:cNvSpPr/>
          <p:nvPr/>
        </p:nvSpPr>
        <p:spPr>
          <a:xfrm>
            <a:off x="7420833" y="2890626"/>
            <a:ext cx="271683"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963C32F5-D255-4F25-B742-08C5D1303763}"/>
              </a:ext>
            </a:extLst>
          </p:cNvPr>
          <p:cNvSpPr/>
          <p:nvPr/>
        </p:nvSpPr>
        <p:spPr>
          <a:xfrm>
            <a:off x="7760225" y="2889149"/>
            <a:ext cx="271683"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E46376AF-9340-4504-9783-1C7B560BFCEC}"/>
              </a:ext>
            </a:extLst>
          </p:cNvPr>
          <p:cNvSpPr/>
          <p:nvPr/>
        </p:nvSpPr>
        <p:spPr>
          <a:xfrm flipV="1">
            <a:off x="8064348" y="2877793"/>
            <a:ext cx="101612" cy="7088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24188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1156B8D-2273-43E8-B076-C91DD4284431}"/>
              </a:ext>
            </a:extLst>
          </p:cNvPr>
          <p:cNvSpPr/>
          <p:nvPr/>
        </p:nvSpPr>
        <p:spPr>
          <a:xfrm>
            <a:off x="134269" y="166686"/>
            <a:ext cx="5476874" cy="6612849"/>
          </a:xfrm>
          <a:prstGeom prst="rect">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70C0"/>
              </a:solidFill>
            </a:endParaRPr>
          </a:p>
        </p:txBody>
      </p:sp>
      <p:sp>
        <p:nvSpPr>
          <p:cNvPr id="14" name="TextBox 13">
            <a:extLst>
              <a:ext uri="{FF2B5EF4-FFF2-40B4-BE49-F238E27FC236}">
                <a16:creationId xmlns:a16="http://schemas.microsoft.com/office/drawing/2014/main" id="{18BC45DA-607F-4CDD-9CD4-9E3C69219AA1}"/>
              </a:ext>
            </a:extLst>
          </p:cNvPr>
          <p:cNvSpPr txBox="1"/>
          <p:nvPr/>
        </p:nvSpPr>
        <p:spPr>
          <a:xfrm>
            <a:off x="686718" y="199402"/>
            <a:ext cx="4572000" cy="584775"/>
          </a:xfrm>
          <a:prstGeom prst="rect">
            <a:avLst/>
          </a:prstGeom>
          <a:noFill/>
        </p:spPr>
        <p:txBody>
          <a:bodyPr wrap="square" rtlCol="0">
            <a:spAutoFit/>
          </a:bodyPr>
          <a:lstStyle/>
          <a:p>
            <a:pPr algn="ctr"/>
            <a:r>
              <a:rPr lang="en-GB" sz="3200" b="1" dirty="0">
                <a:solidFill>
                  <a:srgbClr val="0070C0"/>
                </a:solidFill>
                <a:latin typeface="Comic Sans MS" panose="030F0702030302020204" pitchFamily="66" charset="0"/>
              </a:rPr>
              <a:t>Blue Reading Band</a:t>
            </a:r>
          </a:p>
        </p:txBody>
      </p:sp>
      <p:sp>
        <p:nvSpPr>
          <p:cNvPr id="16" name="Rectangle 15">
            <a:extLst>
              <a:ext uri="{FF2B5EF4-FFF2-40B4-BE49-F238E27FC236}">
                <a16:creationId xmlns:a16="http://schemas.microsoft.com/office/drawing/2014/main" id="{636B5E81-3EE6-44DE-9A18-01D437CC6FA8}"/>
              </a:ext>
            </a:extLst>
          </p:cNvPr>
          <p:cNvSpPr/>
          <p:nvPr/>
        </p:nvSpPr>
        <p:spPr>
          <a:xfrm>
            <a:off x="275624" y="1130660"/>
            <a:ext cx="5173593" cy="1691058"/>
          </a:xfrm>
          <a:prstGeom prst="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1CF2379D-7688-41A4-8E5E-53B908D7F688}"/>
              </a:ext>
            </a:extLst>
          </p:cNvPr>
          <p:cNvSpPr txBox="1"/>
          <p:nvPr/>
        </p:nvSpPr>
        <p:spPr>
          <a:xfrm>
            <a:off x="-20534" y="648833"/>
            <a:ext cx="5662512" cy="523220"/>
          </a:xfrm>
          <a:prstGeom prst="rect">
            <a:avLst/>
          </a:prstGeom>
          <a:noFill/>
          <a:ln>
            <a:noFill/>
          </a:ln>
        </p:spPr>
        <p:txBody>
          <a:bodyPr wrap="square" rtlCol="0">
            <a:spAutoFit/>
          </a:bodyPr>
          <a:lstStyle/>
          <a:p>
            <a:pPr algn="ctr"/>
            <a:r>
              <a:rPr lang="en-GB" sz="1400" dirty="0"/>
              <a:t>Books at this level will become more complex and your child should rely less on illustrations. T</a:t>
            </a:r>
            <a:r>
              <a:rPr lang="en-GB" sz="1300" dirty="0"/>
              <a:t>hey should be able to sound out most of the words.</a:t>
            </a:r>
          </a:p>
        </p:txBody>
      </p:sp>
      <p:sp>
        <p:nvSpPr>
          <p:cNvPr id="21" name="TextBox 20">
            <a:extLst>
              <a:ext uri="{FF2B5EF4-FFF2-40B4-BE49-F238E27FC236}">
                <a16:creationId xmlns:a16="http://schemas.microsoft.com/office/drawing/2014/main" id="{05FB9262-0A8F-4A61-B5E3-BCF36380EE18}"/>
              </a:ext>
            </a:extLst>
          </p:cNvPr>
          <p:cNvSpPr txBox="1"/>
          <p:nvPr/>
        </p:nvSpPr>
        <p:spPr>
          <a:xfrm>
            <a:off x="240354" y="1096040"/>
            <a:ext cx="5173593" cy="2262158"/>
          </a:xfrm>
          <a:prstGeom prst="rect">
            <a:avLst/>
          </a:prstGeom>
          <a:noFill/>
          <a:ln>
            <a:noFill/>
          </a:ln>
        </p:spPr>
        <p:txBody>
          <a:bodyPr wrap="square" rtlCol="0">
            <a:spAutoFit/>
          </a:bodyPr>
          <a:lstStyle/>
          <a:p>
            <a:pPr algn="ctr"/>
            <a:r>
              <a:rPr lang="en-GB" sz="1300" b="1" u="sng" dirty="0"/>
              <a:t>Phonics</a:t>
            </a:r>
          </a:p>
          <a:p>
            <a:pPr algn="ctr"/>
            <a:r>
              <a:rPr lang="en-GB" sz="1200" dirty="0">
                <a:latin typeface="Comic Sans MS" panose="030F0702030302020204" pitchFamily="66" charset="0"/>
              </a:rPr>
              <a:t>Now your child will be learning different spellings of sounds that they already know, e.g. they now know ‘oi’ and they will learn that ‘oy’ makes the same sound, it is just a different way of spelling it. </a:t>
            </a:r>
          </a:p>
          <a:p>
            <a:r>
              <a:rPr lang="en-GB" sz="1300" dirty="0">
                <a:latin typeface="Comic Sans MS" panose="030F0702030302020204" pitchFamily="66" charset="0"/>
              </a:rPr>
              <a:t>The sounds that they will learn are:</a:t>
            </a:r>
            <a:r>
              <a:rPr lang="en-US" sz="1300" b="1" dirty="0" err="1">
                <a:latin typeface="Comic Sans MS" panose="030F0702030302020204" pitchFamily="66" charset="0"/>
              </a:rPr>
              <a:t>wh</a:t>
            </a:r>
            <a:r>
              <a:rPr lang="en-US" sz="1300" b="1" dirty="0">
                <a:latin typeface="Comic Sans MS" panose="030F0702030302020204" pitchFamily="66" charset="0"/>
              </a:rPr>
              <a:t> </a:t>
            </a:r>
            <a:r>
              <a:rPr lang="en-US" sz="1300" dirty="0">
                <a:latin typeface="Comic Sans MS" panose="030F0702030302020204" pitchFamily="66" charset="0"/>
              </a:rPr>
              <a:t>(making the sound w) </a:t>
            </a:r>
            <a:r>
              <a:rPr lang="en-US" sz="1300" b="1" dirty="0">
                <a:latin typeface="Comic Sans MS" panose="030F0702030302020204" pitchFamily="66" charset="0"/>
              </a:rPr>
              <a:t> </a:t>
            </a:r>
            <a:r>
              <a:rPr lang="en-US" sz="1300" b="1" dirty="0" err="1">
                <a:latin typeface="Comic Sans MS" panose="030F0702030302020204" pitchFamily="66" charset="0"/>
              </a:rPr>
              <a:t>ph</a:t>
            </a:r>
            <a:r>
              <a:rPr lang="en-US" sz="1300" b="1" dirty="0">
                <a:latin typeface="Comic Sans MS" panose="030F0702030302020204" pitchFamily="66" charset="0"/>
              </a:rPr>
              <a:t> </a:t>
            </a:r>
            <a:r>
              <a:rPr lang="en-US" sz="1300" dirty="0">
                <a:latin typeface="Comic Sans MS" panose="030F0702030302020204" pitchFamily="66" charset="0"/>
              </a:rPr>
              <a:t>(making the sound f)  and the ai family;</a:t>
            </a:r>
            <a:r>
              <a:rPr lang="en-US" sz="1300" b="1" dirty="0">
                <a:latin typeface="Comic Sans MS" panose="030F0702030302020204" pitchFamily="66" charset="0"/>
              </a:rPr>
              <a:t> ay  a-e  a. </a:t>
            </a:r>
            <a:r>
              <a:rPr lang="en-US" sz="1300" dirty="0">
                <a:latin typeface="Comic Sans MS" panose="030F0702030302020204" pitchFamily="66" charset="0"/>
              </a:rPr>
              <a:t>The </a:t>
            </a:r>
            <a:r>
              <a:rPr lang="en-US" sz="1300" dirty="0" err="1">
                <a:latin typeface="Comic Sans MS" panose="030F0702030302020204" pitchFamily="66" charset="0"/>
              </a:rPr>
              <a:t>igh</a:t>
            </a:r>
            <a:r>
              <a:rPr lang="en-US" sz="1300" dirty="0">
                <a:latin typeface="Comic Sans MS" panose="030F0702030302020204" pitchFamily="66" charset="0"/>
              </a:rPr>
              <a:t> family; </a:t>
            </a:r>
            <a:r>
              <a:rPr lang="en-US" sz="1300" b="1" dirty="0" err="1">
                <a:latin typeface="Comic Sans MS" panose="030F0702030302020204" pitchFamily="66" charset="0"/>
              </a:rPr>
              <a:t>i</a:t>
            </a:r>
            <a:r>
              <a:rPr lang="en-US" sz="1300" b="1" dirty="0">
                <a:latin typeface="Comic Sans MS" panose="030F0702030302020204" pitchFamily="66" charset="0"/>
              </a:rPr>
              <a:t>  </a:t>
            </a:r>
            <a:r>
              <a:rPr lang="en-US" sz="1300" b="1" dirty="0" err="1">
                <a:latin typeface="Comic Sans MS" panose="030F0702030302020204" pitchFamily="66" charset="0"/>
              </a:rPr>
              <a:t>i</a:t>
            </a:r>
            <a:r>
              <a:rPr lang="en-US" sz="1300" b="1" dirty="0">
                <a:latin typeface="Comic Sans MS" panose="030F0702030302020204" pitchFamily="66" charset="0"/>
              </a:rPr>
              <a:t>-e  </a:t>
            </a:r>
            <a:r>
              <a:rPr lang="en-US" sz="1300" b="1" dirty="0" err="1">
                <a:latin typeface="Comic Sans MS" panose="030F0702030302020204" pitchFamily="66" charset="0"/>
              </a:rPr>
              <a:t>ie</a:t>
            </a:r>
            <a:r>
              <a:rPr lang="en-US" sz="1300" b="1" dirty="0">
                <a:latin typeface="Comic Sans MS" panose="030F0702030302020204" pitchFamily="66" charset="0"/>
              </a:rPr>
              <a:t>  y. </a:t>
            </a:r>
            <a:r>
              <a:rPr lang="en-US" sz="1300" dirty="0">
                <a:latin typeface="Comic Sans MS" panose="030F0702030302020204" pitchFamily="66" charset="0"/>
              </a:rPr>
              <a:t>The </a:t>
            </a:r>
            <a:r>
              <a:rPr lang="en-US" sz="1300" dirty="0" err="1">
                <a:latin typeface="Comic Sans MS" panose="030F0702030302020204" pitchFamily="66" charset="0"/>
              </a:rPr>
              <a:t>oa</a:t>
            </a:r>
            <a:r>
              <a:rPr lang="en-US" sz="1300" dirty="0">
                <a:latin typeface="Comic Sans MS" panose="030F0702030302020204" pitchFamily="66" charset="0"/>
              </a:rPr>
              <a:t> family; </a:t>
            </a:r>
            <a:r>
              <a:rPr lang="en-US" sz="1300" b="1" dirty="0">
                <a:latin typeface="Comic Sans MS" panose="030F0702030302020204" pitchFamily="66" charset="0"/>
              </a:rPr>
              <a:t>o-e  ow  </a:t>
            </a:r>
            <a:r>
              <a:rPr lang="en-US" sz="1300" b="1" dirty="0" err="1">
                <a:latin typeface="Comic Sans MS" panose="030F0702030302020204" pitchFamily="66" charset="0"/>
              </a:rPr>
              <a:t>oe</a:t>
            </a:r>
            <a:r>
              <a:rPr lang="en-US" sz="1300" b="1" dirty="0">
                <a:latin typeface="Comic Sans MS" panose="030F0702030302020204" pitchFamily="66" charset="0"/>
              </a:rPr>
              <a:t>  o  /</a:t>
            </a:r>
            <a:r>
              <a:rPr lang="en-US" sz="1300" b="1" dirty="0" err="1">
                <a:latin typeface="Comic Sans MS" panose="030F0702030302020204" pitchFamily="66" charset="0"/>
              </a:rPr>
              <a:t>ee</a:t>
            </a:r>
            <a:r>
              <a:rPr lang="en-US" sz="1300" b="1" dirty="0">
                <a:latin typeface="Comic Sans MS" panose="030F0702030302020204" pitchFamily="66" charset="0"/>
              </a:rPr>
              <a:t>/ y  </a:t>
            </a:r>
            <a:r>
              <a:rPr lang="en-US" sz="1300" b="1" dirty="0" err="1">
                <a:latin typeface="Comic Sans MS" panose="030F0702030302020204" pitchFamily="66" charset="0"/>
              </a:rPr>
              <a:t>ey</a:t>
            </a:r>
            <a:r>
              <a:rPr lang="en-US" sz="1300" b="1" dirty="0">
                <a:latin typeface="Comic Sans MS" panose="030F0702030302020204" pitchFamily="66" charset="0"/>
              </a:rPr>
              <a:t>. </a:t>
            </a:r>
            <a:r>
              <a:rPr lang="en-US" sz="1300" dirty="0">
                <a:latin typeface="Comic Sans MS" panose="030F0702030302020204" pitchFamily="66" charset="0"/>
              </a:rPr>
              <a:t>The </a:t>
            </a:r>
            <a:r>
              <a:rPr lang="en-US" sz="1300" dirty="0" err="1">
                <a:latin typeface="Comic Sans MS" panose="030F0702030302020204" pitchFamily="66" charset="0"/>
              </a:rPr>
              <a:t>ee</a:t>
            </a:r>
            <a:r>
              <a:rPr lang="en-US" sz="1300" dirty="0">
                <a:latin typeface="Comic Sans MS" panose="030F0702030302020204" pitchFamily="66" charset="0"/>
              </a:rPr>
              <a:t> family;</a:t>
            </a:r>
            <a:r>
              <a:rPr lang="en-US" sz="1300" b="1" dirty="0">
                <a:latin typeface="Comic Sans MS" panose="030F0702030302020204" pitchFamily="66" charset="0"/>
              </a:rPr>
              <a:t> e-e  </a:t>
            </a:r>
            <a:r>
              <a:rPr lang="en-US" sz="1300" b="1" dirty="0" err="1">
                <a:latin typeface="Comic Sans MS" panose="030F0702030302020204" pitchFamily="66" charset="0"/>
              </a:rPr>
              <a:t>ie</a:t>
            </a:r>
            <a:r>
              <a:rPr lang="en-US" sz="1300" b="1" dirty="0">
                <a:latin typeface="Comic Sans MS" panose="030F0702030302020204" pitchFamily="66" charset="0"/>
              </a:rPr>
              <a:t>  ea.</a:t>
            </a:r>
            <a:endParaRPr lang="en-GB" sz="1300" b="1" dirty="0">
              <a:latin typeface="Comic Sans MS" panose="030F0702030302020204" pitchFamily="66" charset="0"/>
            </a:endParaRPr>
          </a:p>
          <a:p>
            <a:pPr algn="ctr"/>
            <a:endParaRPr lang="en-GB" sz="1400" dirty="0">
              <a:latin typeface="Comic Sans MS" panose="030F0702030302020204" pitchFamily="66" charset="0"/>
            </a:endParaRPr>
          </a:p>
          <a:p>
            <a:pPr algn="ctr"/>
            <a:endParaRPr lang="en-GB" sz="1300" dirty="0"/>
          </a:p>
          <a:p>
            <a:pPr algn="ctr"/>
            <a:endParaRPr lang="en-GB" sz="1300" dirty="0"/>
          </a:p>
        </p:txBody>
      </p:sp>
      <p:sp>
        <p:nvSpPr>
          <p:cNvPr id="29" name="Rectangle 28">
            <a:extLst>
              <a:ext uri="{FF2B5EF4-FFF2-40B4-BE49-F238E27FC236}">
                <a16:creationId xmlns:a16="http://schemas.microsoft.com/office/drawing/2014/main" id="{040ABEE3-2B70-4070-8545-C4D3382228EE}"/>
              </a:ext>
            </a:extLst>
          </p:cNvPr>
          <p:cNvSpPr/>
          <p:nvPr/>
        </p:nvSpPr>
        <p:spPr>
          <a:xfrm>
            <a:off x="275624" y="2924843"/>
            <a:ext cx="5173593" cy="1400466"/>
          </a:xfrm>
          <a:prstGeom prst="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a16="http://schemas.microsoft.com/office/drawing/2014/main" id="{41636596-CC3E-4169-9B76-C3F4491550D2}"/>
              </a:ext>
            </a:extLst>
          </p:cNvPr>
          <p:cNvSpPr/>
          <p:nvPr/>
        </p:nvSpPr>
        <p:spPr>
          <a:xfrm>
            <a:off x="275624" y="4415993"/>
            <a:ext cx="5209912" cy="2241807"/>
          </a:xfrm>
          <a:prstGeom prst="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C38C2731-86D9-4657-A607-D797DD84E9DD}"/>
              </a:ext>
            </a:extLst>
          </p:cNvPr>
          <p:cNvSpPr txBox="1"/>
          <p:nvPr/>
        </p:nvSpPr>
        <p:spPr>
          <a:xfrm>
            <a:off x="306580" y="4360347"/>
            <a:ext cx="5280077" cy="2477601"/>
          </a:xfrm>
          <a:prstGeom prst="rect">
            <a:avLst/>
          </a:prstGeom>
          <a:noFill/>
          <a:ln>
            <a:noFill/>
          </a:ln>
        </p:spPr>
        <p:txBody>
          <a:bodyPr wrap="square" rtlCol="0">
            <a:spAutoFit/>
          </a:bodyPr>
          <a:lstStyle/>
          <a:p>
            <a:pPr algn="ctr"/>
            <a:r>
              <a:rPr lang="en-GB" sz="1300" b="1" u="sng" dirty="0"/>
              <a:t>How you can help</a:t>
            </a:r>
          </a:p>
          <a:p>
            <a:pPr marL="171450" indent="-171450">
              <a:buFont typeface="Arial" panose="020B0604020202020204" pitchFamily="34" charset="0"/>
              <a:buChar char="•"/>
            </a:pPr>
            <a:r>
              <a:rPr lang="en-GB" sz="1300" dirty="0"/>
              <a:t>Encourage your child to read the full sentence after sounding out the words to help them understand the text. </a:t>
            </a:r>
          </a:p>
          <a:p>
            <a:pPr marL="171450" indent="-171450">
              <a:buFont typeface="Arial" panose="020B0604020202020204" pitchFamily="34" charset="0"/>
              <a:buChar char="•"/>
            </a:pPr>
            <a:r>
              <a:rPr lang="en-GB" sz="1300" dirty="0"/>
              <a:t>Talk about the meaning of any words that they are unsure of.</a:t>
            </a:r>
          </a:p>
          <a:p>
            <a:pPr marL="171450" indent="-171450">
              <a:buFont typeface="Arial" panose="020B0604020202020204" pitchFamily="34" charset="0"/>
              <a:buChar char="•"/>
            </a:pPr>
            <a:r>
              <a:rPr lang="en-GB" sz="1300" dirty="0"/>
              <a:t>Ask lots of </a:t>
            </a:r>
            <a:r>
              <a:rPr lang="en-GB" sz="1300" b="1" dirty="0"/>
              <a:t>who, why, what, how </a:t>
            </a:r>
            <a:r>
              <a:rPr lang="en-GB" sz="1300" dirty="0"/>
              <a:t>and </a:t>
            </a:r>
            <a:r>
              <a:rPr lang="en-GB" sz="1300" b="1" dirty="0"/>
              <a:t>when</a:t>
            </a:r>
            <a:r>
              <a:rPr lang="en-GB" sz="1300" dirty="0"/>
              <a:t> questions to develop your child’s understanding, e.g.  What have you found out about in this book? How do you know that the boy enjoyed school? Who was your favourite character and why?</a:t>
            </a:r>
          </a:p>
          <a:p>
            <a:pPr marL="171450" indent="-171450">
              <a:buFont typeface="Arial" panose="020B0604020202020204" pitchFamily="34" charset="0"/>
              <a:buChar char="•"/>
            </a:pPr>
            <a:r>
              <a:rPr lang="en-GB" sz="1300" dirty="0"/>
              <a:t>Read a page out loud to show your child how to read punctuation by pausing on full-stops or using intonation for question marks. </a:t>
            </a:r>
          </a:p>
          <a:p>
            <a:pPr marL="171450" indent="-171450">
              <a:buFont typeface="Arial" panose="020B0604020202020204" pitchFamily="34" charset="0"/>
              <a:buChar char="•"/>
            </a:pPr>
            <a:r>
              <a:rPr lang="en-GB" sz="1300" dirty="0"/>
              <a:t>Ask your child to tell you about what the characters are doing and why.</a:t>
            </a:r>
          </a:p>
          <a:p>
            <a:pPr marL="285750" indent="-285750">
              <a:buFont typeface="Arial" panose="020B0604020202020204" pitchFamily="34" charset="0"/>
              <a:buChar char="•"/>
            </a:pPr>
            <a:endParaRPr lang="en-GB" sz="1200" dirty="0"/>
          </a:p>
        </p:txBody>
      </p:sp>
      <p:sp>
        <p:nvSpPr>
          <p:cNvPr id="33" name="TextBox 32">
            <a:extLst>
              <a:ext uri="{FF2B5EF4-FFF2-40B4-BE49-F238E27FC236}">
                <a16:creationId xmlns:a16="http://schemas.microsoft.com/office/drawing/2014/main" id="{E2C64A58-7EF2-43D6-98AE-639EA3206667}"/>
              </a:ext>
            </a:extLst>
          </p:cNvPr>
          <p:cNvSpPr txBox="1"/>
          <p:nvPr/>
        </p:nvSpPr>
        <p:spPr>
          <a:xfrm>
            <a:off x="260944" y="2890040"/>
            <a:ext cx="5219078" cy="1523494"/>
          </a:xfrm>
          <a:prstGeom prst="rect">
            <a:avLst/>
          </a:prstGeom>
          <a:noFill/>
          <a:ln>
            <a:noFill/>
          </a:ln>
        </p:spPr>
        <p:txBody>
          <a:bodyPr wrap="square" rtlCol="0">
            <a:spAutoFit/>
          </a:bodyPr>
          <a:lstStyle/>
          <a:p>
            <a:pPr algn="ctr"/>
            <a:r>
              <a:rPr lang="en-GB" sz="1300" b="1" u="sng" dirty="0"/>
              <a:t>Goals for your child and tricky words</a:t>
            </a:r>
          </a:p>
          <a:p>
            <a:pPr marL="171450" indent="-171450">
              <a:buFont typeface="Arial" panose="020B0604020202020204" pitchFamily="34" charset="0"/>
              <a:buChar char="•"/>
            </a:pPr>
            <a:r>
              <a:rPr lang="en-GB" sz="1300" dirty="0"/>
              <a:t>Choose books that they are interested in and read a variety of books</a:t>
            </a:r>
          </a:p>
          <a:p>
            <a:pPr marL="171450" indent="-171450">
              <a:buFont typeface="Arial" panose="020B0604020202020204" pitchFamily="34" charset="0"/>
              <a:buChar char="•"/>
            </a:pPr>
            <a:r>
              <a:rPr lang="en-GB" sz="1300" dirty="0"/>
              <a:t>Talk about a story in their own words without relying on pictures.</a:t>
            </a:r>
          </a:p>
          <a:p>
            <a:pPr marL="171450" indent="-171450">
              <a:buFont typeface="Arial" panose="020B0604020202020204" pitchFamily="34" charset="0"/>
              <a:buChar char="•"/>
            </a:pPr>
            <a:r>
              <a:rPr lang="en-GB" sz="1300" dirty="0"/>
              <a:t>Notice and correct some of their mistakes.</a:t>
            </a:r>
          </a:p>
          <a:p>
            <a:pPr marL="171450" indent="-171450">
              <a:buFont typeface="Arial" panose="020B0604020202020204" pitchFamily="34" charset="0"/>
              <a:buChar char="•"/>
            </a:pPr>
            <a:r>
              <a:rPr lang="en-GB" sz="1300" dirty="0"/>
              <a:t>Answer questions about the story to show a level of understanding.</a:t>
            </a:r>
          </a:p>
          <a:p>
            <a:r>
              <a:rPr lang="en-GB" sz="1400" b="1" dirty="0"/>
              <a:t>Someone, said, come, do, so, were, when, have, there, out, like, little, what</a:t>
            </a:r>
            <a:endParaRPr lang="en-GB" sz="1300" dirty="0"/>
          </a:p>
        </p:txBody>
      </p:sp>
      <p:sp>
        <p:nvSpPr>
          <p:cNvPr id="38" name="Rectangle 37">
            <a:extLst>
              <a:ext uri="{FF2B5EF4-FFF2-40B4-BE49-F238E27FC236}">
                <a16:creationId xmlns:a16="http://schemas.microsoft.com/office/drawing/2014/main" id="{08C41338-28DD-4037-AFF2-62F490D515E3}"/>
              </a:ext>
            </a:extLst>
          </p:cNvPr>
          <p:cNvSpPr/>
          <p:nvPr/>
        </p:nvSpPr>
        <p:spPr>
          <a:xfrm>
            <a:off x="5965970" y="166686"/>
            <a:ext cx="5476874" cy="6612849"/>
          </a:xfrm>
          <a:prstGeom prst="rect">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70C0"/>
              </a:solidFill>
            </a:endParaRPr>
          </a:p>
        </p:txBody>
      </p:sp>
      <p:sp>
        <p:nvSpPr>
          <p:cNvPr id="40" name="TextBox 39">
            <a:extLst>
              <a:ext uri="{FF2B5EF4-FFF2-40B4-BE49-F238E27FC236}">
                <a16:creationId xmlns:a16="http://schemas.microsoft.com/office/drawing/2014/main" id="{2ED9BCBE-9F34-4AB6-98CB-7433BE1A2341}"/>
              </a:ext>
            </a:extLst>
          </p:cNvPr>
          <p:cNvSpPr txBox="1"/>
          <p:nvPr/>
        </p:nvSpPr>
        <p:spPr>
          <a:xfrm>
            <a:off x="6518419" y="199402"/>
            <a:ext cx="4572000" cy="584775"/>
          </a:xfrm>
          <a:prstGeom prst="rect">
            <a:avLst/>
          </a:prstGeom>
          <a:noFill/>
        </p:spPr>
        <p:txBody>
          <a:bodyPr wrap="square" rtlCol="0">
            <a:spAutoFit/>
          </a:bodyPr>
          <a:lstStyle/>
          <a:p>
            <a:pPr algn="ctr"/>
            <a:r>
              <a:rPr lang="en-GB" sz="3200" b="1" dirty="0">
                <a:solidFill>
                  <a:srgbClr val="0070C0"/>
                </a:solidFill>
                <a:latin typeface="Comic Sans MS" panose="030F0702030302020204" pitchFamily="66" charset="0"/>
              </a:rPr>
              <a:t>Blue Reading Band</a:t>
            </a:r>
          </a:p>
        </p:txBody>
      </p:sp>
      <p:sp>
        <p:nvSpPr>
          <p:cNvPr id="42" name="Rectangle 41">
            <a:extLst>
              <a:ext uri="{FF2B5EF4-FFF2-40B4-BE49-F238E27FC236}">
                <a16:creationId xmlns:a16="http://schemas.microsoft.com/office/drawing/2014/main" id="{9B3427A6-D991-4893-9C90-390EE9DC29D8}"/>
              </a:ext>
            </a:extLst>
          </p:cNvPr>
          <p:cNvSpPr/>
          <p:nvPr/>
        </p:nvSpPr>
        <p:spPr>
          <a:xfrm>
            <a:off x="6107325" y="1130660"/>
            <a:ext cx="5173593" cy="1691058"/>
          </a:xfrm>
          <a:prstGeom prst="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TextBox 43">
            <a:extLst>
              <a:ext uri="{FF2B5EF4-FFF2-40B4-BE49-F238E27FC236}">
                <a16:creationId xmlns:a16="http://schemas.microsoft.com/office/drawing/2014/main" id="{AD12E2B5-76DA-4B41-9B4C-2D4715797F23}"/>
              </a:ext>
            </a:extLst>
          </p:cNvPr>
          <p:cNvSpPr txBox="1"/>
          <p:nvPr/>
        </p:nvSpPr>
        <p:spPr>
          <a:xfrm>
            <a:off x="5811167" y="648833"/>
            <a:ext cx="5662512" cy="523220"/>
          </a:xfrm>
          <a:prstGeom prst="rect">
            <a:avLst/>
          </a:prstGeom>
          <a:noFill/>
          <a:ln>
            <a:noFill/>
          </a:ln>
        </p:spPr>
        <p:txBody>
          <a:bodyPr wrap="square" rtlCol="0">
            <a:spAutoFit/>
          </a:bodyPr>
          <a:lstStyle/>
          <a:p>
            <a:pPr algn="ctr"/>
            <a:r>
              <a:rPr lang="en-GB" sz="1400" dirty="0"/>
              <a:t>Books at this level will become more complex and your child should rely less on illustrations. T</a:t>
            </a:r>
            <a:r>
              <a:rPr lang="en-GB" sz="1300" dirty="0"/>
              <a:t>hey should be able to sound out most of the words.</a:t>
            </a:r>
          </a:p>
        </p:txBody>
      </p:sp>
      <p:sp>
        <p:nvSpPr>
          <p:cNvPr id="46" name="TextBox 45">
            <a:extLst>
              <a:ext uri="{FF2B5EF4-FFF2-40B4-BE49-F238E27FC236}">
                <a16:creationId xmlns:a16="http://schemas.microsoft.com/office/drawing/2014/main" id="{0D0179E3-D237-4ED7-B581-8516E5BE90E1}"/>
              </a:ext>
            </a:extLst>
          </p:cNvPr>
          <p:cNvSpPr txBox="1"/>
          <p:nvPr/>
        </p:nvSpPr>
        <p:spPr>
          <a:xfrm>
            <a:off x="6072055" y="1096040"/>
            <a:ext cx="5173593" cy="2262158"/>
          </a:xfrm>
          <a:prstGeom prst="rect">
            <a:avLst/>
          </a:prstGeom>
          <a:noFill/>
          <a:ln>
            <a:noFill/>
          </a:ln>
        </p:spPr>
        <p:txBody>
          <a:bodyPr wrap="square" rtlCol="0">
            <a:spAutoFit/>
          </a:bodyPr>
          <a:lstStyle/>
          <a:p>
            <a:pPr algn="ctr"/>
            <a:r>
              <a:rPr lang="en-GB" sz="1300" b="1" u="sng" dirty="0"/>
              <a:t>Phonics</a:t>
            </a:r>
          </a:p>
          <a:p>
            <a:pPr algn="ctr"/>
            <a:r>
              <a:rPr lang="en-GB" sz="1200" dirty="0">
                <a:latin typeface="Comic Sans MS" panose="030F0702030302020204" pitchFamily="66" charset="0"/>
              </a:rPr>
              <a:t>Now your child will be learning different spellings of sounds that they already know, e.g. they now know ‘oi’ and they will learn that ‘oy’ makes the same sound, it is just a different way of spelling it. </a:t>
            </a:r>
          </a:p>
          <a:p>
            <a:r>
              <a:rPr lang="en-GB" sz="1300" dirty="0">
                <a:latin typeface="Comic Sans MS" panose="030F0702030302020204" pitchFamily="66" charset="0"/>
              </a:rPr>
              <a:t>The sounds that they will learn are:</a:t>
            </a:r>
            <a:r>
              <a:rPr lang="en-US" sz="1300" b="1" dirty="0" err="1">
                <a:latin typeface="Comic Sans MS" panose="030F0702030302020204" pitchFamily="66" charset="0"/>
              </a:rPr>
              <a:t>wh</a:t>
            </a:r>
            <a:r>
              <a:rPr lang="en-US" sz="1300" b="1" dirty="0">
                <a:latin typeface="Comic Sans MS" panose="030F0702030302020204" pitchFamily="66" charset="0"/>
              </a:rPr>
              <a:t> </a:t>
            </a:r>
            <a:r>
              <a:rPr lang="en-US" sz="1300" dirty="0">
                <a:latin typeface="Comic Sans MS" panose="030F0702030302020204" pitchFamily="66" charset="0"/>
              </a:rPr>
              <a:t>(making the sound w) </a:t>
            </a:r>
            <a:r>
              <a:rPr lang="en-US" sz="1300" b="1" dirty="0">
                <a:latin typeface="Comic Sans MS" panose="030F0702030302020204" pitchFamily="66" charset="0"/>
              </a:rPr>
              <a:t> </a:t>
            </a:r>
            <a:r>
              <a:rPr lang="en-US" sz="1300" b="1" dirty="0" err="1">
                <a:latin typeface="Comic Sans MS" panose="030F0702030302020204" pitchFamily="66" charset="0"/>
              </a:rPr>
              <a:t>ph</a:t>
            </a:r>
            <a:r>
              <a:rPr lang="en-US" sz="1300" b="1" dirty="0">
                <a:latin typeface="Comic Sans MS" panose="030F0702030302020204" pitchFamily="66" charset="0"/>
              </a:rPr>
              <a:t> </a:t>
            </a:r>
            <a:r>
              <a:rPr lang="en-US" sz="1300" dirty="0">
                <a:latin typeface="Comic Sans MS" panose="030F0702030302020204" pitchFamily="66" charset="0"/>
              </a:rPr>
              <a:t>(making the sound f)  and the ai family;</a:t>
            </a:r>
            <a:r>
              <a:rPr lang="en-US" sz="1300" b="1" dirty="0">
                <a:latin typeface="Comic Sans MS" panose="030F0702030302020204" pitchFamily="66" charset="0"/>
              </a:rPr>
              <a:t> ay  a-e  a. </a:t>
            </a:r>
            <a:r>
              <a:rPr lang="en-US" sz="1300" dirty="0">
                <a:latin typeface="Comic Sans MS" panose="030F0702030302020204" pitchFamily="66" charset="0"/>
              </a:rPr>
              <a:t>The </a:t>
            </a:r>
            <a:r>
              <a:rPr lang="en-US" sz="1300" dirty="0" err="1">
                <a:latin typeface="Comic Sans MS" panose="030F0702030302020204" pitchFamily="66" charset="0"/>
              </a:rPr>
              <a:t>igh</a:t>
            </a:r>
            <a:r>
              <a:rPr lang="en-US" sz="1300" dirty="0">
                <a:latin typeface="Comic Sans MS" panose="030F0702030302020204" pitchFamily="66" charset="0"/>
              </a:rPr>
              <a:t> family; </a:t>
            </a:r>
            <a:r>
              <a:rPr lang="en-US" sz="1300" b="1" dirty="0" err="1">
                <a:latin typeface="Comic Sans MS" panose="030F0702030302020204" pitchFamily="66" charset="0"/>
              </a:rPr>
              <a:t>i</a:t>
            </a:r>
            <a:r>
              <a:rPr lang="en-US" sz="1300" b="1" dirty="0">
                <a:latin typeface="Comic Sans MS" panose="030F0702030302020204" pitchFamily="66" charset="0"/>
              </a:rPr>
              <a:t>  </a:t>
            </a:r>
            <a:r>
              <a:rPr lang="en-US" sz="1300" b="1" dirty="0" err="1">
                <a:latin typeface="Comic Sans MS" panose="030F0702030302020204" pitchFamily="66" charset="0"/>
              </a:rPr>
              <a:t>i</a:t>
            </a:r>
            <a:r>
              <a:rPr lang="en-US" sz="1300" b="1" dirty="0">
                <a:latin typeface="Comic Sans MS" panose="030F0702030302020204" pitchFamily="66" charset="0"/>
              </a:rPr>
              <a:t>-e  </a:t>
            </a:r>
            <a:r>
              <a:rPr lang="en-US" sz="1300" b="1" dirty="0" err="1">
                <a:latin typeface="Comic Sans MS" panose="030F0702030302020204" pitchFamily="66" charset="0"/>
              </a:rPr>
              <a:t>ie</a:t>
            </a:r>
            <a:r>
              <a:rPr lang="en-US" sz="1300" b="1" dirty="0">
                <a:latin typeface="Comic Sans MS" panose="030F0702030302020204" pitchFamily="66" charset="0"/>
              </a:rPr>
              <a:t>  y. </a:t>
            </a:r>
            <a:r>
              <a:rPr lang="en-US" sz="1300" dirty="0">
                <a:latin typeface="Comic Sans MS" panose="030F0702030302020204" pitchFamily="66" charset="0"/>
              </a:rPr>
              <a:t>The </a:t>
            </a:r>
            <a:r>
              <a:rPr lang="en-US" sz="1300" dirty="0" err="1">
                <a:latin typeface="Comic Sans MS" panose="030F0702030302020204" pitchFamily="66" charset="0"/>
              </a:rPr>
              <a:t>oa</a:t>
            </a:r>
            <a:r>
              <a:rPr lang="en-US" sz="1300" dirty="0">
                <a:latin typeface="Comic Sans MS" panose="030F0702030302020204" pitchFamily="66" charset="0"/>
              </a:rPr>
              <a:t> family; </a:t>
            </a:r>
            <a:r>
              <a:rPr lang="en-US" sz="1300" b="1" dirty="0">
                <a:latin typeface="Comic Sans MS" panose="030F0702030302020204" pitchFamily="66" charset="0"/>
              </a:rPr>
              <a:t>o-e  ow  </a:t>
            </a:r>
            <a:r>
              <a:rPr lang="en-US" sz="1300" b="1" dirty="0" err="1">
                <a:latin typeface="Comic Sans MS" panose="030F0702030302020204" pitchFamily="66" charset="0"/>
              </a:rPr>
              <a:t>oe</a:t>
            </a:r>
            <a:r>
              <a:rPr lang="en-US" sz="1300" b="1" dirty="0">
                <a:latin typeface="Comic Sans MS" panose="030F0702030302020204" pitchFamily="66" charset="0"/>
              </a:rPr>
              <a:t>  o  /</a:t>
            </a:r>
            <a:r>
              <a:rPr lang="en-US" sz="1300" b="1" dirty="0" err="1">
                <a:latin typeface="Comic Sans MS" panose="030F0702030302020204" pitchFamily="66" charset="0"/>
              </a:rPr>
              <a:t>ee</a:t>
            </a:r>
            <a:r>
              <a:rPr lang="en-US" sz="1300" b="1" dirty="0">
                <a:latin typeface="Comic Sans MS" panose="030F0702030302020204" pitchFamily="66" charset="0"/>
              </a:rPr>
              <a:t>/ y  </a:t>
            </a:r>
            <a:r>
              <a:rPr lang="en-US" sz="1300" b="1" dirty="0" err="1">
                <a:latin typeface="Comic Sans MS" panose="030F0702030302020204" pitchFamily="66" charset="0"/>
              </a:rPr>
              <a:t>ey</a:t>
            </a:r>
            <a:r>
              <a:rPr lang="en-US" sz="1300" b="1" dirty="0">
                <a:latin typeface="Comic Sans MS" panose="030F0702030302020204" pitchFamily="66" charset="0"/>
              </a:rPr>
              <a:t>. </a:t>
            </a:r>
            <a:r>
              <a:rPr lang="en-US" sz="1300" dirty="0">
                <a:latin typeface="Comic Sans MS" panose="030F0702030302020204" pitchFamily="66" charset="0"/>
              </a:rPr>
              <a:t>The </a:t>
            </a:r>
            <a:r>
              <a:rPr lang="en-US" sz="1300" dirty="0" err="1">
                <a:latin typeface="Comic Sans MS" panose="030F0702030302020204" pitchFamily="66" charset="0"/>
              </a:rPr>
              <a:t>ee</a:t>
            </a:r>
            <a:r>
              <a:rPr lang="en-US" sz="1300" dirty="0">
                <a:latin typeface="Comic Sans MS" panose="030F0702030302020204" pitchFamily="66" charset="0"/>
              </a:rPr>
              <a:t> family;</a:t>
            </a:r>
            <a:r>
              <a:rPr lang="en-US" sz="1300" b="1" dirty="0">
                <a:latin typeface="Comic Sans MS" panose="030F0702030302020204" pitchFamily="66" charset="0"/>
              </a:rPr>
              <a:t> e-e  </a:t>
            </a:r>
            <a:r>
              <a:rPr lang="en-US" sz="1300" b="1" dirty="0" err="1">
                <a:latin typeface="Comic Sans MS" panose="030F0702030302020204" pitchFamily="66" charset="0"/>
              </a:rPr>
              <a:t>ie</a:t>
            </a:r>
            <a:r>
              <a:rPr lang="en-US" sz="1300" b="1" dirty="0">
                <a:latin typeface="Comic Sans MS" panose="030F0702030302020204" pitchFamily="66" charset="0"/>
              </a:rPr>
              <a:t>  ea.</a:t>
            </a:r>
            <a:endParaRPr lang="en-GB" sz="1300" b="1" dirty="0">
              <a:latin typeface="Comic Sans MS" panose="030F0702030302020204" pitchFamily="66" charset="0"/>
            </a:endParaRPr>
          </a:p>
          <a:p>
            <a:pPr algn="ctr"/>
            <a:endParaRPr lang="en-GB" sz="1400" dirty="0">
              <a:latin typeface="Comic Sans MS" panose="030F0702030302020204" pitchFamily="66" charset="0"/>
            </a:endParaRPr>
          </a:p>
          <a:p>
            <a:pPr algn="ctr"/>
            <a:endParaRPr lang="en-GB" sz="1300" dirty="0"/>
          </a:p>
          <a:p>
            <a:pPr algn="ctr"/>
            <a:endParaRPr lang="en-GB" sz="1300" dirty="0"/>
          </a:p>
        </p:txBody>
      </p:sp>
      <p:sp>
        <p:nvSpPr>
          <p:cNvPr id="48" name="Rectangle 47">
            <a:extLst>
              <a:ext uri="{FF2B5EF4-FFF2-40B4-BE49-F238E27FC236}">
                <a16:creationId xmlns:a16="http://schemas.microsoft.com/office/drawing/2014/main" id="{A8F9A5CC-CCDD-4D9E-9F34-985D2AA6067A}"/>
              </a:ext>
            </a:extLst>
          </p:cNvPr>
          <p:cNvSpPr/>
          <p:nvPr/>
        </p:nvSpPr>
        <p:spPr>
          <a:xfrm>
            <a:off x="6107325" y="2924843"/>
            <a:ext cx="5173593" cy="1400466"/>
          </a:xfrm>
          <a:prstGeom prst="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Rectangle 49">
            <a:extLst>
              <a:ext uri="{FF2B5EF4-FFF2-40B4-BE49-F238E27FC236}">
                <a16:creationId xmlns:a16="http://schemas.microsoft.com/office/drawing/2014/main" id="{519BA5A5-4727-4E20-A0F6-CA2B85F58A4B}"/>
              </a:ext>
            </a:extLst>
          </p:cNvPr>
          <p:cNvSpPr/>
          <p:nvPr/>
        </p:nvSpPr>
        <p:spPr>
          <a:xfrm>
            <a:off x="6107325" y="4415993"/>
            <a:ext cx="5209912" cy="2241807"/>
          </a:xfrm>
          <a:prstGeom prst="rect">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2" name="TextBox 51">
            <a:extLst>
              <a:ext uri="{FF2B5EF4-FFF2-40B4-BE49-F238E27FC236}">
                <a16:creationId xmlns:a16="http://schemas.microsoft.com/office/drawing/2014/main" id="{6499DE63-7B21-45C9-B597-2847F8D7D85D}"/>
              </a:ext>
            </a:extLst>
          </p:cNvPr>
          <p:cNvSpPr txBox="1"/>
          <p:nvPr/>
        </p:nvSpPr>
        <p:spPr>
          <a:xfrm>
            <a:off x="6138281" y="4360347"/>
            <a:ext cx="5280077" cy="2477601"/>
          </a:xfrm>
          <a:prstGeom prst="rect">
            <a:avLst/>
          </a:prstGeom>
          <a:noFill/>
          <a:ln>
            <a:noFill/>
          </a:ln>
        </p:spPr>
        <p:txBody>
          <a:bodyPr wrap="square" rtlCol="0">
            <a:spAutoFit/>
          </a:bodyPr>
          <a:lstStyle/>
          <a:p>
            <a:pPr algn="ctr"/>
            <a:r>
              <a:rPr lang="en-GB" sz="1300" b="1" u="sng" dirty="0"/>
              <a:t>How you can help</a:t>
            </a:r>
          </a:p>
          <a:p>
            <a:pPr marL="171450" indent="-171450">
              <a:buFont typeface="Arial" panose="020B0604020202020204" pitchFamily="34" charset="0"/>
              <a:buChar char="•"/>
            </a:pPr>
            <a:r>
              <a:rPr lang="en-GB" sz="1300" dirty="0"/>
              <a:t>Encourage your child to read the full sentence after sounding out the words to help them understand the text. </a:t>
            </a:r>
          </a:p>
          <a:p>
            <a:pPr marL="171450" indent="-171450">
              <a:buFont typeface="Arial" panose="020B0604020202020204" pitchFamily="34" charset="0"/>
              <a:buChar char="•"/>
            </a:pPr>
            <a:r>
              <a:rPr lang="en-GB" sz="1300" dirty="0"/>
              <a:t>Talk about the meaning of any words that they are unsure of.</a:t>
            </a:r>
          </a:p>
          <a:p>
            <a:pPr marL="171450" indent="-171450">
              <a:buFont typeface="Arial" panose="020B0604020202020204" pitchFamily="34" charset="0"/>
              <a:buChar char="•"/>
            </a:pPr>
            <a:r>
              <a:rPr lang="en-GB" sz="1300" dirty="0"/>
              <a:t>Ask lots of </a:t>
            </a:r>
            <a:r>
              <a:rPr lang="en-GB" sz="1300" b="1" dirty="0"/>
              <a:t>who, why, what, how </a:t>
            </a:r>
            <a:r>
              <a:rPr lang="en-GB" sz="1300" dirty="0"/>
              <a:t>and </a:t>
            </a:r>
            <a:r>
              <a:rPr lang="en-GB" sz="1300" b="1" dirty="0"/>
              <a:t>when</a:t>
            </a:r>
            <a:r>
              <a:rPr lang="en-GB" sz="1300" dirty="0"/>
              <a:t> questions to develop your child’s understanding, e.g.  What have you found out about in this book? How do you know that the boy enjoyed school? Who was your favourite character and why?</a:t>
            </a:r>
          </a:p>
          <a:p>
            <a:pPr marL="171450" indent="-171450">
              <a:buFont typeface="Arial" panose="020B0604020202020204" pitchFamily="34" charset="0"/>
              <a:buChar char="•"/>
            </a:pPr>
            <a:r>
              <a:rPr lang="en-GB" sz="1300" dirty="0"/>
              <a:t>Read a page out loud to show your child how to read punctuation by pausing on full-stops or using intonation for question marks. </a:t>
            </a:r>
          </a:p>
          <a:p>
            <a:pPr marL="171450" indent="-171450">
              <a:buFont typeface="Arial" panose="020B0604020202020204" pitchFamily="34" charset="0"/>
              <a:buChar char="•"/>
            </a:pPr>
            <a:r>
              <a:rPr lang="en-GB" sz="1300" dirty="0"/>
              <a:t>Ask your child to tell you about what the characters are doing and why.</a:t>
            </a:r>
          </a:p>
          <a:p>
            <a:pPr marL="285750" indent="-285750">
              <a:buFont typeface="Arial" panose="020B0604020202020204" pitchFamily="34" charset="0"/>
              <a:buChar char="•"/>
            </a:pPr>
            <a:endParaRPr lang="en-GB" sz="1200" dirty="0"/>
          </a:p>
        </p:txBody>
      </p:sp>
      <p:sp>
        <p:nvSpPr>
          <p:cNvPr id="54" name="TextBox 53">
            <a:extLst>
              <a:ext uri="{FF2B5EF4-FFF2-40B4-BE49-F238E27FC236}">
                <a16:creationId xmlns:a16="http://schemas.microsoft.com/office/drawing/2014/main" id="{6A0D670A-B827-4FC9-9B3B-021ADB250DD5}"/>
              </a:ext>
            </a:extLst>
          </p:cNvPr>
          <p:cNvSpPr txBox="1"/>
          <p:nvPr/>
        </p:nvSpPr>
        <p:spPr>
          <a:xfrm>
            <a:off x="6092645" y="2890040"/>
            <a:ext cx="5219078" cy="1523494"/>
          </a:xfrm>
          <a:prstGeom prst="rect">
            <a:avLst/>
          </a:prstGeom>
          <a:noFill/>
          <a:ln>
            <a:noFill/>
          </a:ln>
        </p:spPr>
        <p:txBody>
          <a:bodyPr wrap="square" rtlCol="0">
            <a:spAutoFit/>
          </a:bodyPr>
          <a:lstStyle/>
          <a:p>
            <a:pPr algn="ctr"/>
            <a:r>
              <a:rPr lang="en-GB" sz="1300" b="1" u="sng" dirty="0"/>
              <a:t>Goals for your child and tricky words</a:t>
            </a:r>
          </a:p>
          <a:p>
            <a:pPr marL="171450" indent="-171450">
              <a:buFont typeface="Arial" panose="020B0604020202020204" pitchFamily="34" charset="0"/>
              <a:buChar char="•"/>
            </a:pPr>
            <a:r>
              <a:rPr lang="en-GB" sz="1300" dirty="0"/>
              <a:t>Choose books that they are interested in and read a variety of books</a:t>
            </a:r>
          </a:p>
          <a:p>
            <a:pPr marL="171450" indent="-171450">
              <a:buFont typeface="Arial" panose="020B0604020202020204" pitchFamily="34" charset="0"/>
              <a:buChar char="•"/>
            </a:pPr>
            <a:r>
              <a:rPr lang="en-GB" sz="1300" dirty="0"/>
              <a:t>Talk about a story in their own words without relying on pictures.</a:t>
            </a:r>
          </a:p>
          <a:p>
            <a:pPr marL="171450" indent="-171450">
              <a:buFont typeface="Arial" panose="020B0604020202020204" pitchFamily="34" charset="0"/>
              <a:buChar char="•"/>
            </a:pPr>
            <a:r>
              <a:rPr lang="en-GB" sz="1300" dirty="0"/>
              <a:t>Notice and correct some of their mistakes.</a:t>
            </a:r>
          </a:p>
          <a:p>
            <a:pPr marL="171450" indent="-171450">
              <a:buFont typeface="Arial" panose="020B0604020202020204" pitchFamily="34" charset="0"/>
              <a:buChar char="•"/>
            </a:pPr>
            <a:r>
              <a:rPr lang="en-GB" sz="1300" dirty="0"/>
              <a:t>Answer questions about the story to show a level of understanding.</a:t>
            </a:r>
          </a:p>
          <a:p>
            <a:r>
              <a:rPr lang="en-GB" sz="1400" b="1" dirty="0"/>
              <a:t>Someone, said, come, do, so, were, when, have, there, out, like, little, what</a:t>
            </a:r>
            <a:endParaRPr lang="en-GB" sz="1300" dirty="0"/>
          </a:p>
        </p:txBody>
      </p:sp>
    </p:spTree>
    <p:extLst>
      <p:ext uri="{BB962C8B-B14F-4D97-AF65-F5344CB8AC3E}">
        <p14:creationId xmlns:p14="http://schemas.microsoft.com/office/powerpoint/2010/main" val="1755179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9ED423F-E4A3-4D9E-97DA-5929999247C4}"/>
              </a:ext>
            </a:extLst>
          </p:cNvPr>
          <p:cNvSpPr/>
          <p:nvPr/>
        </p:nvSpPr>
        <p:spPr>
          <a:xfrm>
            <a:off x="92333" y="166687"/>
            <a:ext cx="5476874" cy="6612849"/>
          </a:xfrm>
          <a:prstGeom prst="rect">
            <a:avLst/>
          </a:prstGeom>
          <a:solidFill>
            <a:schemeClr val="bg1"/>
          </a:solid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12" name="TextBox 11">
            <a:extLst>
              <a:ext uri="{FF2B5EF4-FFF2-40B4-BE49-F238E27FC236}">
                <a16:creationId xmlns:a16="http://schemas.microsoft.com/office/drawing/2014/main" id="{3304141F-096C-4C83-911E-1552153FEE32}"/>
              </a:ext>
            </a:extLst>
          </p:cNvPr>
          <p:cNvSpPr txBox="1"/>
          <p:nvPr/>
        </p:nvSpPr>
        <p:spPr>
          <a:xfrm>
            <a:off x="589995" y="168878"/>
            <a:ext cx="4632075" cy="584775"/>
          </a:xfrm>
          <a:prstGeom prst="rect">
            <a:avLst/>
          </a:prstGeom>
          <a:noFill/>
        </p:spPr>
        <p:txBody>
          <a:bodyPr wrap="square" rtlCol="0">
            <a:spAutoFit/>
          </a:bodyPr>
          <a:lstStyle/>
          <a:p>
            <a:pPr algn="ctr"/>
            <a:r>
              <a:rPr lang="en-GB" sz="3200" b="1" dirty="0">
                <a:solidFill>
                  <a:srgbClr val="00B050"/>
                </a:solidFill>
                <a:latin typeface="Comic Sans MS" panose="030F0702030302020204" pitchFamily="66" charset="0"/>
              </a:rPr>
              <a:t>Green Reading Band</a:t>
            </a:r>
          </a:p>
        </p:txBody>
      </p:sp>
      <p:sp>
        <p:nvSpPr>
          <p:cNvPr id="14" name="Rectangle 13">
            <a:extLst>
              <a:ext uri="{FF2B5EF4-FFF2-40B4-BE49-F238E27FC236}">
                <a16:creationId xmlns:a16="http://schemas.microsoft.com/office/drawing/2014/main" id="{8386ECAB-6D43-4EF3-900C-E06639A05042}"/>
              </a:ext>
            </a:extLst>
          </p:cNvPr>
          <p:cNvSpPr/>
          <p:nvPr/>
        </p:nvSpPr>
        <p:spPr>
          <a:xfrm>
            <a:off x="233690" y="1089320"/>
            <a:ext cx="5173593" cy="1445924"/>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6B2DEB51-3FAA-493D-9EA1-EE483EB3F6AB}"/>
              </a:ext>
            </a:extLst>
          </p:cNvPr>
          <p:cNvSpPr txBox="1"/>
          <p:nvPr/>
        </p:nvSpPr>
        <p:spPr>
          <a:xfrm>
            <a:off x="70843" y="642514"/>
            <a:ext cx="5563878" cy="461665"/>
          </a:xfrm>
          <a:prstGeom prst="rect">
            <a:avLst/>
          </a:prstGeom>
          <a:noFill/>
          <a:ln>
            <a:noFill/>
          </a:ln>
        </p:spPr>
        <p:txBody>
          <a:bodyPr wrap="square" rtlCol="0">
            <a:spAutoFit/>
          </a:bodyPr>
          <a:lstStyle/>
          <a:p>
            <a:pPr algn="ctr"/>
            <a:r>
              <a:rPr lang="en-GB" sz="1200" dirty="0">
                <a:latin typeface="Comic Sans MS" panose="030F0702030302020204" pitchFamily="66" charset="0"/>
              </a:rPr>
              <a:t>Green books have more characters and different texts such as nonfiction, rhymes, diagrams and verse. Your child should sound out most of the words.</a:t>
            </a:r>
          </a:p>
        </p:txBody>
      </p:sp>
      <p:sp>
        <p:nvSpPr>
          <p:cNvPr id="22" name="TextBox 21">
            <a:extLst>
              <a:ext uri="{FF2B5EF4-FFF2-40B4-BE49-F238E27FC236}">
                <a16:creationId xmlns:a16="http://schemas.microsoft.com/office/drawing/2014/main" id="{4B86DE97-2E63-4CB9-912D-CA200BAC2E5C}"/>
              </a:ext>
            </a:extLst>
          </p:cNvPr>
          <p:cNvSpPr txBox="1"/>
          <p:nvPr/>
        </p:nvSpPr>
        <p:spPr>
          <a:xfrm>
            <a:off x="251324" y="1085425"/>
            <a:ext cx="5173593" cy="1431161"/>
          </a:xfrm>
          <a:prstGeom prst="rect">
            <a:avLst/>
          </a:prstGeom>
          <a:noFill/>
          <a:ln>
            <a:noFill/>
          </a:ln>
        </p:spPr>
        <p:txBody>
          <a:bodyPr wrap="square" rtlCol="0">
            <a:spAutoFit/>
          </a:bodyPr>
          <a:lstStyle/>
          <a:p>
            <a:pPr algn="ctr"/>
            <a:r>
              <a:rPr lang="en-GB" sz="1200" b="1" u="sng" dirty="0">
                <a:latin typeface="Comic Sans MS" panose="030F0702030302020204" pitchFamily="66" charset="0"/>
              </a:rPr>
              <a:t>Phonics</a:t>
            </a:r>
          </a:p>
          <a:p>
            <a:r>
              <a:rPr lang="en-GB" sz="1200" dirty="0">
                <a:latin typeface="Comic Sans MS" panose="030F0702030302020204" pitchFamily="66" charset="0"/>
              </a:rPr>
              <a:t>Your child is continuing to learn different spellings of sounds that they already know, e.g. they now know ‘oi’ and they will learn that ‘oy’ makes the same sound, it is just a different way of spelling it. </a:t>
            </a:r>
          </a:p>
          <a:p>
            <a:r>
              <a:rPr lang="en-GB" sz="1300" dirty="0">
                <a:latin typeface="Comic Sans MS" panose="030F0702030302020204" pitchFamily="66" charset="0"/>
              </a:rPr>
              <a:t>The sounds that they will learn are:</a:t>
            </a:r>
          </a:p>
          <a:p>
            <a:r>
              <a:rPr lang="en-GB" sz="1300" b="1" dirty="0" err="1">
                <a:latin typeface="Comic Sans MS" panose="030F0702030302020204" pitchFamily="66" charset="0"/>
              </a:rPr>
              <a:t>ue</a:t>
            </a:r>
            <a:r>
              <a:rPr lang="en-GB" sz="1300" b="1" dirty="0">
                <a:latin typeface="Comic Sans MS" panose="030F0702030302020204" pitchFamily="66" charset="0"/>
              </a:rPr>
              <a:t> family (flew), </a:t>
            </a:r>
            <a:r>
              <a:rPr lang="en-GB" sz="1300" b="1" dirty="0" err="1">
                <a:latin typeface="Comic Sans MS" panose="030F0702030302020204" pitchFamily="66" charset="0"/>
              </a:rPr>
              <a:t>ur</a:t>
            </a:r>
            <a:r>
              <a:rPr lang="en-GB" sz="1300" b="1" dirty="0">
                <a:latin typeface="Comic Sans MS" panose="030F0702030302020204" pitchFamily="66" charset="0"/>
              </a:rPr>
              <a:t> family (stir), or family (walk), ere family (deer), air family (fare).</a:t>
            </a:r>
            <a:endParaRPr lang="en-GB" sz="1200" b="1" dirty="0">
              <a:latin typeface="Comic Sans MS" panose="030F0702030302020204" pitchFamily="66" charset="0"/>
            </a:endParaRPr>
          </a:p>
        </p:txBody>
      </p:sp>
      <p:sp>
        <p:nvSpPr>
          <p:cNvPr id="28" name="Rectangle 27">
            <a:extLst>
              <a:ext uri="{FF2B5EF4-FFF2-40B4-BE49-F238E27FC236}">
                <a16:creationId xmlns:a16="http://schemas.microsoft.com/office/drawing/2014/main" id="{9AA36A87-DE49-4A80-BA19-895CE13B3F5E}"/>
              </a:ext>
            </a:extLst>
          </p:cNvPr>
          <p:cNvSpPr/>
          <p:nvPr/>
        </p:nvSpPr>
        <p:spPr>
          <a:xfrm>
            <a:off x="233690" y="2615772"/>
            <a:ext cx="5173593" cy="1918371"/>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C2F6D48C-96F6-42ED-9EC3-C2ACE0400F9B}"/>
              </a:ext>
            </a:extLst>
          </p:cNvPr>
          <p:cNvSpPr txBox="1"/>
          <p:nvPr/>
        </p:nvSpPr>
        <p:spPr>
          <a:xfrm>
            <a:off x="227534" y="2566891"/>
            <a:ext cx="5321106" cy="2031325"/>
          </a:xfrm>
          <a:prstGeom prst="rect">
            <a:avLst/>
          </a:prstGeom>
          <a:noFill/>
          <a:ln>
            <a:noFill/>
          </a:ln>
        </p:spPr>
        <p:txBody>
          <a:bodyPr wrap="square" rtlCol="0">
            <a:spAutoFit/>
          </a:bodyPr>
          <a:lstStyle/>
          <a:p>
            <a:pPr algn="ctr"/>
            <a:r>
              <a:rPr lang="en-GB" sz="12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latin typeface="Comic Sans MS" panose="030F0702030302020204" pitchFamily="66" charset="0"/>
              </a:rPr>
              <a:t>Talk about each of the characters.</a:t>
            </a:r>
          </a:p>
          <a:p>
            <a:pPr marL="171450" indent="-171450">
              <a:buFont typeface="Arial" panose="020B0604020202020204" pitchFamily="34" charset="0"/>
              <a:buChar char="•"/>
            </a:pPr>
            <a:r>
              <a:rPr lang="en-GB" sz="1200" dirty="0">
                <a:latin typeface="Comic Sans MS" panose="030F0702030302020204" pitchFamily="66" charset="0"/>
              </a:rPr>
              <a:t>Start to read at a good speed and use full stops and commas.</a:t>
            </a:r>
          </a:p>
          <a:p>
            <a:pPr marL="171450" indent="-171450">
              <a:buFont typeface="Arial" panose="020B0604020202020204" pitchFamily="34" charset="0"/>
              <a:buChar char="•"/>
            </a:pPr>
            <a:r>
              <a:rPr lang="en-GB" sz="1200" dirty="0">
                <a:latin typeface="Comic Sans MS" panose="030F0702030302020204" pitchFamily="66" charset="0"/>
              </a:rPr>
              <a:t>Talk about what new words might mean and notice rhyming words.</a:t>
            </a:r>
          </a:p>
          <a:p>
            <a:pPr marL="171450" indent="-171450">
              <a:buFont typeface="Arial" panose="020B0604020202020204" pitchFamily="34" charset="0"/>
              <a:buChar char="•"/>
            </a:pPr>
            <a:r>
              <a:rPr lang="en-GB" sz="1200" dirty="0">
                <a:latin typeface="Comic Sans MS" panose="030F0702030302020204" pitchFamily="66" charset="0"/>
              </a:rPr>
              <a:t>Read texts in unusual layouts, such as in speech bubbles and lists.</a:t>
            </a:r>
          </a:p>
          <a:p>
            <a:pPr marL="171450" indent="-171450">
              <a:buFont typeface="Arial" panose="020B0604020202020204" pitchFamily="34" charset="0"/>
              <a:buChar char="•"/>
            </a:pPr>
            <a:r>
              <a:rPr lang="en-GB" sz="1200" dirty="0">
                <a:latin typeface="Comic Sans MS" panose="030F0702030302020204" pitchFamily="66" charset="0"/>
              </a:rPr>
              <a:t>Read a variety of fiction and non-fiction.</a:t>
            </a:r>
          </a:p>
          <a:p>
            <a:pPr marL="171450" indent="-171450">
              <a:buFont typeface="Arial" panose="020B0604020202020204" pitchFamily="34" charset="0"/>
              <a:buChar char="•"/>
            </a:pPr>
            <a:r>
              <a:rPr lang="en-GB" sz="1200" dirty="0">
                <a:latin typeface="Comic Sans MS" panose="030F0702030302020204" pitchFamily="66" charset="0"/>
              </a:rPr>
              <a:t>Think about the overall plot and talk about how the book might end.</a:t>
            </a:r>
            <a:endParaRPr lang="en-GB" sz="1200" b="1" u="sng" dirty="0">
              <a:latin typeface="Comic Sans MS" panose="030F0702030302020204" pitchFamily="66" charset="0"/>
            </a:endParaRPr>
          </a:p>
          <a:p>
            <a:r>
              <a:rPr lang="en-US" sz="1200" b="1" dirty="0">
                <a:latin typeface="Comic Sans MS" panose="030F0702030302020204" pitchFamily="66" charset="0"/>
              </a:rPr>
              <a:t>Oh, their, people, </a:t>
            </a:r>
            <a:r>
              <a:rPr lang="en-US" sz="1200" b="1" dirty="0" err="1">
                <a:latin typeface="Comic Sans MS" panose="030F0702030302020204" pitchFamily="66" charset="0"/>
              </a:rPr>
              <a:t>Mr</a:t>
            </a:r>
            <a:r>
              <a:rPr lang="en-US" sz="1200" b="1" dirty="0">
                <a:latin typeface="Comic Sans MS" panose="030F0702030302020204" pitchFamily="66" charset="0"/>
              </a:rPr>
              <a:t>, </a:t>
            </a:r>
            <a:r>
              <a:rPr lang="en-US" sz="1200" b="1" dirty="0" err="1">
                <a:latin typeface="Comic Sans MS" panose="030F0702030302020204" pitchFamily="66" charset="0"/>
              </a:rPr>
              <a:t>Mrs</a:t>
            </a:r>
            <a:r>
              <a:rPr lang="en-US" sz="1200" b="1" dirty="0">
                <a:latin typeface="Comic Sans MS" panose="030F0702030302020204" pitchFamily="66" charset="0"/>
              </a:rPr>
              <a:t>, looked, called, asked, could, water, where,</a:t>
            </a:r>
            <a:r>
              <a:rPr lang="en-US" dirty="0">
                <a:latin typeface="Comic Sans MS" panose="030F0702030302020204" pitchFamily="66" charset="0"/>
              </a:rPr>
              <a:t> </a:t>
            </a:r>
            <a:r>
              <a:rPr lang="en-US" sz="1200" b="1" dirty="0">
                <a:latin typeface="Comic Sans MS" panose="030F0702030302020204" pitchFamily="66" charset="0"/>
              </a:rPr>
              <a:t>who, again, thought, through, many, laughed, because, any, eyes, friends, once, please</a:t>
            </a:r>
            <a:endParaRPr lang="en-GB" sz="1200" b="1" dirty="0">
              <a:latin typeface="Comic Sans MS" panose="030F0702030302020204" pitchFamily="66" charset="0"/>
            </a:endParaRPr>
          </a:p>
        </p:txBody>
      </p:sp>
      <p:sp>
        <p:nvSpPr>
          <p:cNvPr id="32" name="Rectangle 31">
            <a:extLst>
              <a:ext uri="{FF2B5EF4-FFF2-40B4-BE49-F238E27FC236}">
                <a16:creationId xmlns:a16="http://schemas.microsoft.com/office/drawing/2014/main" id="{68C914C1-EC0D-43C3-8FD9-9E79A6FDEC35}"/>
              </a:ext>
            </a:extLst>
          </p:cNvPr>
          <p:cNvSpPr/>
          <p:nvPr/>
        </p:nvSpPr>
        <p:spPr>
          <a:xfrm>
            <a:off x="233690" y="4626203"/>
            <a:ext cx="5205328" cy="2031599"/>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26CC798A-70B2-4D58-835E-15199ADA666F}"/>
              </a:ext>
            </a:extLst>
          </p:cNvPr>
          <p:cNvSpPr txBox="1"/>
          <p:nvPr/>
        </p:nvSpPr>
        <p:spPr>
          <a:xfrm>
            <a:off x="251324" y="4607545"/>
            <a:ext cx="5205328" cy="2123658"/>
          </a:xfrm>
          <a:prstGeom prst="rect">
            <a:avLst/>
          </a:prstGeom>
          <a:noFill/>
          <a:ln>
            <a:noFill/>
          </a:ln>
        </p:spPr>
        <p:txBody>
          <a:bodyPr wrap="square" rtlCol="0">
            <a:spAutoFit/>
          </a:bodyPr>
          <a:lstStyle/>
          <a:p>
            <a:pPr algn="ctr"/>
            <a:r>
              <a:rPr lang="en-GB" sz="1200" b="1" u="sng" dirty="0">
                <a:latin typeface="Comic Sans MS" panose="030F0702030302020204" pitchFamily="66" charset="0"/>
              </a:rPr>
              <a:t>How you can help </a:t>
            </a:r>
          </a:p>
          <a:p>
            <a:pPr marL="171450" indent="-171450">
              <a:buFont typeface="Arial" panose="020B0604020202020204" pitchFamily="34" charset="0"/>
              <a:buChar char="•"/>
            </a:pPr>
            <a:r>
              <a:rPr lang="en-GB" sz="1200" dirty="0">
                <a:latin typeface="Comic Sans MS" panose="030F0702030302020204" pitchFamily="66" charset="0"/>
              </a:rPr>
              <a:t>Encourage them to sound out words quickly and to correct their own mistakes when something doesn’t ‘sound right’.</a:t>
            </a:r>
          </a:p>
          <a:p>
            <a:pPr marL="171450" indent="-171450">
              <a:buFont typeface="Arial" panose="020B0604020202020204" pitchFamily="34" charset="0"/>
              <a:buChar char="•"/>
            </a:pPr>
            <a:r>
              <a:rPr lang="en-GB" sz="1200" dirty="0">
                <a:latin typeface="Comic Sans MS" panose="030F0702030302020204" pitchFamily="66" charset="0"/>
              </a:rPr>
              <a:t>Read a page out loud to show them how to read punctuation by pausing on full-stops or using intonation for question marks. </a:t>
            </a:r>
          </a:p>
          <a:p>
            <a:pPr marL="171450" indent="-171450">
              <a:buFont typeface="Arial" panose="020B0604020202020204" pitchFamily="34" charset="0"/>
              <a:buChar char="•"/>
            </a:pPr>
            <a:r>
              <a:rPr lang="en-GB" sz="1200" dirty="0">
                <a:latin typeface="Comic Sans MS" panose="030F0702030302020204" pitchFamily="66" charset="0"/>
              </a:rPr>
              <a:t>Tell you about what the characters in the story are doing and why they are acting in that way.</a:t>
            </a:r>
          </a:p>
          <a:p>
            <a:pPr marL="171450" indent="-171450">
              <a:buFont typeface="Arial" panose="020B0604020202020204" pitchFamily="34" charset="0"/>
              <a:buChar char="•"/>
            </a:pPr>
            <a:r>
              <a:rPr lang="en-GB" sz="1200" dirty="0">
                <a:latin typeface="Comic Sans MS" panose="030F0702030302020204" pitchFamily="66" charset="0"/>
              </a:rPr>
              <a:t>Show you how they can find particular things that interest them in non-fiction books. </a:t>
            </a:r>
          </a:p>
          <a:p>
            <a:pPr marL="171450" indent="-171450">
              <a:buFont typeface="Arial" panose="020B0604020202020204" pitchFamily="34" charset="0"/>
              <a:buChar char="•"/>
            </a:pPr>
            <a:r>
              <a:rPr lang="en-GB" sz="1200" dirty="0">
                <a:latin typeface="Comic Sans MS" panose="030F0702030302020204" pitchFamily="66" charset="0"/>
              </a:rPr>
              <a:t>Ask lots of </a:t>
            </a:r>
            <a:r>
              <a:rPr lang="en-GB" sz="1200" b="1" dirty="0">
                <a:latin typeface="Comic Sans MS" panose="030F0702030302020204" pitchFamily="66" charset="0"/>
              </a:rPr>
              <a:t>who, why, what, how </a:t>
            </a:r>
            <a:r>
              <a:rPr lang="en-GB" sz="1200" dirty="0">
                <a:latin typeface="Comic Sans MS" panose="030F0702030302020204" pitchFamily="66" charset="0"/>
              </a:rPr>
              <a:t>and </a:t>
            </a:r>
            <a:r>
              <a:rPr lang="en-GB" sz="1200" b="1" dirty="0">
                <a:latin typeface="Comic Sans MS" panose="030F0702030302020204" pitchFamily="66" charset="0"/>
              </a:rPr>
              <a:t>when</a:t>
            </a:r>
            <a:r>
              <a:rPr lang="en-GB" sz="1200" dirty="0">
                <a:latin typeface="Comic Sans MS" panose="030F0702030302020204" pitchFamily="66" charset="0"/>
              </a:rPr>
              <a:t> questions to develop your child’s understanding.  </a:t>
            </a:r>
          </a:p>
        </p:txBody>
      </p:sp>
      <p:sp>
        <p:nvSpPr>
          <p:cNvPr id="33" name="Rectangle 32">
            <a:extLst>
              <a:ext uri="{FF2B5EF4-FFF2-40B4-BE49-F238E27FC236}">
                <a16:creationId xmlns:a16="http://schemas.microsoft.com/office/drawing/2014/main" id="{EDD2184F-7E0D-4172-A8FC-70911CA643B0}"/>
              </a:ext>
            </a:extLst>
          </p:cNvPr>
          <p:cNvSpPr/>
          <p:nvPr/>
        </p:nvSpPr>
        <p:spPr>
          <a:xfrm>
            <a:off x="5926435" y="166687"/>
            <a:ext cx="5476874" cy="6612849"/>
          </a:xfrm>
          <a:prstGeom prst="rect">
            <a:avLst/>
          </a:prstGeom>
          <a:solidFill>
            <a:schemeClr val="bg1"/>
          </a:solid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35" name="TextBox 34">
            <a:extLst>
              <a:ext uri="{FF2B5EF4-FFF2-40B4-BE49-F238E27FC236}">
                <a16:creationId xmlns:a16="http://schemas.microsoft.com/office/drawing/2014/main" id="{7826AE80-DF58-435D-8702-F8FC0558C6A3}"/>
              </a:ext>
            </a:extLst>
          </p:cNvPr>
          <p:cNvSpPr txBox="1"/>
          <p:nvPr/>
        </p:nvSpPr>
        <p:spPr>
          <a:xfrm>
            <a:off x="6424097" y="168878"/>
            <a:ext cx="4632075" cy="584775"/>
          </a:xfrm>
          <a:prstGeom prst="rect">
            <a:avLst/>
          </a:prstGeom>
          <a:noFill/>
        </p:spPr>
        <p:txBody>
          <a:bodyPr wrap="square" rtlCol="0">
            <a:spAutoFit/>
          </a:bodyPr>
          <a:lstStyle/>
          <a:p>
            <a:pPr algn="ctr"/>
            <a:r>
              <a:rPr lang="en-GB" sz="3200" b="1" dirty="0">
                <a:solidFill>
                  <a:srgbClr val="00B050"/>
                </a:solidFill>
                <a:latin typeface="Comic Sans MS" panose="030F0702030302020204" pitchFamily="66" charset="0"/>
              </a:rPr>
              <a:t>Green Reading Band</a:t>
            </a:r>
          </a:p>
        </p:txBody>
      </p:sp>
      <p:sp>
        <p:nvSpPr>
          <p:cNvPr id="37" name="Rectangle 36">
            <a:extLst>
              <a:ext uri="{FF2B5EF4-FFF2-40B4-BE49-F238E27FC236}">
                <a16:creationId xmlns:a16="http://schemas.microsoft.com/office/drawing/2014/main" id="{6C255D1D-415A-4A77-9BC4-9B15775F6F08}"/>
              </a:ext>
            </a:extLst>
          </p:cNvPr>
          <p:cNvSpPr/>
          <p:nvPr/>
        </p:nvSpPr>
        <p:spPr>
          <a:xfrm>
            <a:off x="6067792" y="1089320"/>
            <a:ext cx="5173593" cy="1445924"/>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TextBox 38">
            <a:extLst>
              <a:ext uri="{FF2B5EF4-FFF2-40B4-BE49-F238E27FC236}">
                <a16:creationId xmlns:a16="http://schemas.microsoft.com/office/drawing/2014/main" id="{19D67E55-25CD-44D8-B80F-599A03CEE113}"/>
              </a:ext>
            </a:extLst>
          </p:cNvPr>
          <p:cNvSpPr txBox="1"/>
          <p:nvPr/>
        </p:nvSpPr>
        <p:spPr>
          <a:xfrm>
            <a:off x="5904945" y="642514"/>
            <a:ext cx="5563878" cy="461665"/>
          </a:xfrm>
          <a:prstGeom prst="rect">
            <a:avLst/>
          </a:prstGeom>
          <a:noFill/>
          <a:ln>
            <a:noFill/>
          </a:ln>
        </p:spPr>
        <p:txBody>
          <a:bodyPr wrap="square" rtlCol="0">
            <a:spAutoFit/>
          </a:bodyPr>
          <a:lstStyle/>
          <a:p>
            <a:pPr algn="ctr"/>
            <a:r>
              <a:rPr lang="en-GB" sz="1200" dirty="0">
                <a:latin typeface="Comic Sans MS" panose="030F0702030302020204" pitchFamily="66" charset="0"/>
              </a:rPr>
              <a:t>Green books have more characters and different texts such as nonfiction, rhymes, diagrams and verse. Your child should sound out most of the words.</a:t>
            </a:r>
          </a:p>
        </p:txBody>
      </p:sp>
      <p:sp>
        <p:nvSpPr>
          <p:cNvPr id="41" name="TextBox 40">
            <a:extLst>
              <a:ext uri="{FF2B5EF4-FFF2-40B4-BE49-F238E27FC236}">
                <a16:creationId xmlns:a16="http://schemas.microsoft.com/office/drawing/2014/main" id="{BAA27F38-25B0-40D6-A1ED-98933381E61E}"/>
              </a:ext>
            </a:extLst>
          </p:cNvPr>
          <p:cNvSpPr txBox="1"/>
          <p:nvPr/>
        </p:nvSpPr>
        <p:spPr>
          <a:xfrm>
            <a:off x="6085426" y="1085425"/>
            <a:ext cx="5173593" cy="1431161"/>
          </a:xfrm>
          <a:prstGeom prst="rect">
            <a:avLst/>
          </a:prstGeom>
          <a:noFill/>
          <a:ln>
            <a:noFill/>
          </a:ln>
        </p:spPr>
        <p:txBody>
          <a:bodyPr wrap="square" rtlCol="0">
            <a:spAutoFit/>
          </a:bodyPr>
          <a:lstStyle/>
          <a:p>
            <a:pPr algn="ctr"/>
            <a:r>
              <a:rPr lang="en-GB" sz="1200" b="1" u="sng" dirty="0">
                <a:latin typeface="Comic Sans MS" panose="030F0702030302020204" pitchFamily="66" charset="0"/>
              </a:rPr>
              <a:t>Phonics</a:t>
            </a:r>
          </a:p>
          <a:p>
            <a:r>
              <a:rPr lang="en-GB" sz="1200" dirty="0">
                <a:latin typeface="Comic Sans MS" panose="030F0702030302020204" pitchFamily="66" charset="0"/>
              </a:rPr>
              <a:t>Your child is continuing to learn different spellings of sounds that they already know, e.g. they now know ‘oi’ and they will learn that ‘oy’ makes the same sound, it is just a different way of spelling it. </a:t>
            </a:r>
          </a:p>
          <a:p>
            <a:r>
              <a:rPr lang="en-GB" sz="1300" dirty="0">
                <a:latin typeface="Comic Sans MS" panose="030F0702030302020204" pitchFamily="66" charset="0"/>
              </a:rPr>
              <a:t>The sounds that they will learn are:</a:t>
            </a:r>
          </a:p>
          <a:p>
            <a:r>
              <a:rPr lang="en-GB" sz="1300" b="1" dirty="0" err="1">
                <a:latin typeface="Comic Sans MS" panose="030F0702030302020204" pitchFamily="66" charset="0"/>
              </a:rPr>
              <a:t>ue</a:t>
            </a:r>
            <a:r>
              <a:rPr lang="en-GB" sz="1300" b="1" dirty="0">
                <a:latin typeface="Comic Sans MS" panose="030F0702030302020204" pitchFamily="66" charset="0"/>
              </a:rPr>
              <a:t> family (flew), </a:t>
            </a:r>
            <a:r>
              <a:rPr lang="en-GB" sz="1300" b="1" dirty="0" err="1">
                <a:latin typeface="Comic Sans MS" panose="030F0702030302020204" pitchFamily="66" charset="0"/>
              </a:rPr>
              <a:t>ur</a:t>
            </a:r>
            <a:r>
              <a:rPr lang="en-GB" sz="1300" b="1" dirty="0">
                <a:latin typeface="Comic Sans MS" panose="030F0702030302020204" pitchFamily="66" charset="0"/>
              </a:rPr>
              <a:t> family (stir), or family (walk), ere family (deer), air family (fare).</a:t>
            </a:r>
            <a:endParaRPr lang="en-GB" sz="1200" b="1" dirty="0">
              <a:latin typeface="Comic Sans MS" panose="030F0702030302020204" pitchFamily="66" charset="0"/>
            </a:endParaRPr>
          </a:p>
        </p:txBody>
      </p:sp>
      <p:sp>
        <p:nvSpPr>
          <p:cNvPr id="43" name="Rectangle 42">
            <a:extLst>
              <a:ext uri="{FF2B5EF4-FFF2-40B4-BE49-F238E27FC236}">
                <a16:creationId xmlns:a16="http://schemas.microsoft.com/office/drawing/2014/main" id="{014CDD42-4A1A-45C3-82C0-659B2A3D83AB}"/>
              </a:ext>
            </a:extLst>
          </p:cNvPr>
          <p:cNvSpPr/>
          <p:nvPr/>
        </p:nvSpPr>
        <p:spPr>
          <a:xfrm>
            <a:off x="6067792" y="2615772"/>
            <a:ext cx="5173593" cy="1918371"/>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TextBox 44">
            <a:extLst>
              <a:ext uri="{FF2B5EF4-FFF2-40B4-BE49-F238E27FC236}">
                <a16:creationId xmlns:a16="http://schemas.microsoft.com/office/drawing/2014/main" id="{0EA63D9D-4D6C-425C-84DC-E5F9B53856E4}"/>
              </a:ext>
            </a:extLst>
          </p:cNvPr>
          <p:cNvSpPr txBox="1"/>
          <p:nvPr/>
        </p:nvSpPr>
        <p:spPr>
          <a:xfrm>
            <a:off x="6061636" y="2566891"/>
            <a:ext cx="5321106" cy="2031325"/>
          </a:xfrm>
          <a:prstGeom prst="rect">
            <a:avLst/>
          </a:prstGeom>
          <a:noFill/>
          <a:ln>
            <a:noFill/>
          </a:ln>
        </p:spPr>
        <p:txBody>
          <a:bodyPr wrap="square" rtlCol="0">
            <a:spAutoFit/>
          </a:bodyPr>
          <a:lstStyle/>
          <a:p>
            <a:pPr algn="ctr"/>
            <a:r>
              <a:rPr lang="en-GB" sz="12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latin typeface="Comic Sans MS" panose="030F0702030302020204" pitchFamily="66" charset="0"/>
              </a:rPr>
              <a:t>Talk about each of the characters.</a:t>
            </a:r>
          </a:p>
          <a:p>
            <a:pPr marL="171450" indent="-171450">
              <a:buFont typeface="Arial" panose="020B0604020202020204" pitchFamily="34" charset="0"/>
              <a:buChar char="•"/>
            </a:pPr>
            <a:r>
              <a:rPr lang="en-GB" sz="1200" dirty="0">
                <a:latin typeface="Comic Sans MS" panose="030F0702030302020204" pitchFamily="66" charset="0"/>
              </a:rPr>
              <a:t>Start to read at a good speed and use full stops and commas.</a:t>
            </a:r>
          </a:p>
          <a:p>
            <a:pPr marL="171450" indent="-171450">
              <a:buFont typeface="Arial" panose="020B0604020202020204" pitchFamily="34" charset="0"/>
              <a:buChar char="•"/>
            </a:pPr>
            <a:r>
              <a:rPr lang="en-GB" sz="1200" dirty="0">
                <a:latin typeface="Comic Sans MS" panose="030F0702030302020204" pitchFamily="66" charset="0"/>
              </a:rPr>
              <a:t>Talk about what new words might mean and notice rhyming words.</a:t>
            </a:r>
          </a:p>
          <a:p>
            <a:pPr marL="171450" indent="-171450">
              <a:buFont typeface="Arial" panose="020B0604020202020204" pitchFamily="34" charset="0"/>
              <a:buChar char="•"/>
            </a:pPr>
            <a:r>
              <a:rPr lang="en-GB" sz="1200" dirty="0">
                <a:latin typeface="Comic Sans MS" panose="030F0702030302020204" pitchFamily="66" charset="0"/>
              </a:rPr>
              <a:t>Read texts in unusual layouts, such as in speech bubbles and lists.</a:t>
            </a:r>
          </a:p>
          <a:p>
            <a:pPr marL="171450" indent="-171450">
              <a:buFont typeface="Arial" panose="020B0604020202020204" pitchFamily="34" charset="0"/>
              <a:buChar char="•"/>
            </a:pPr>
            <a:r>
              <a:rPr lang="en-GB" sz="1200" dirty="0">
                <a:latin typeface="Comic Sans MS" panose="030F0702030302020204" pitchFamily="66" charset="0"/>
              </a:rPr>
              <a:t>Read a variety of fiction and non-fiction.</a:t>
            </a:r>
          </a:p>
          <a:p>
            <a:pPr marL="171450" indent="-171450">
              <a:buFont typeface="Arial" panose="020B0604020202020204" pitchFamily="34" charset="0"/>
              <a:buChar char="•"/>
            </a:pPr>
            <a:r>
              <a:rPr lang="en-GB" sz="1200" dirty="0">
                <a:latin typeface="Comic Sans MS" panose="030F0702030302020204" pitchFamily="66" charset="0"/>
              </a:rPr>
              <a:t>Think about the overall plot and talk about how the book might end.</a:t>
            </a:r>
            <a:endParaRPr lang="en-GB" sz="1200" b="1" u="sng" dirty="0">
              <a:latin typeface="Comic Sans MS" panose="030F0702030302020204" pitchFamily="66" charset="0"/>
            </a:endParaRPr>
          </a:p>
          <a:p>
            <a:r>
              <a:rPr lang="en-US" sz="1200" b="1" dirty="0">
                <a:latin typeface="Comic Sans MS" panose="030F0702030302020204" pitchFamily="66" charset="0"/>
              </a:rPr>
              <a:t>Oh, their, people, </a:t>
            </a:r>
            <a:r>
              <a:rPr lang="en-US" sz="1200" b="1" dirty="0" err="1">
                <a:latin typeface="Comic Sans MS" panose="030F0702030302020204" pitchFamily="66" charset="0"/>
              </a:rPr>
              <a:t>Mr</a:t>
            </a:r>
            <a:r>
              <a:rPr lang="en-US" sz="1200" b="1" dirty="0">
                <a:latin typeface="Comic Sans MS" panose="030F0702030302020204" pitchFamily="66" charset="0"/>
              </a:rPr>
              <a:t>, </a:t>
            </a:r>
            <a:r>
              <a:rPr lang="en-US" sz="1200" b="1" dirty="0" err="1">
                <a:latin typeface="Comic Sans MS" panose="030F0702030302020204" pitchFamily="66" charset="0"/>
              </a:rPr>
              <a:t>Mrs</a:t>
            </a:r>
            <a:r>
              <a:rPr lang="en-US" sz="1200" b="1" dirty="0">
                <a:latin typeface="Comic Sans MS" panose="030F0702030302020204" pitchFamily="66" charset="0"/>
              </a:rPr>
              <a:t>, looked, called, asked, could, water, where,</a:t>
            </a:r>
            <a:r>
              <a:rPr lang="en-US" dirty="0">
                <a:latin typeface="Comic Sans MS" panose="030F0702030302020204" pitchFamily="66" charset="0"/>
              </a:rPr>
              <a:t> </a:t>
            </a:r>
            <a:r>
              <a:rPr lang="en-US" sz="1200" b="1" dirty="0">
                <a:latin typeface="Comic Sans MS" panose="030F0702030302020204" pitchFamily="66" charset="0"/>
              </a:rPr>
              <a:t>who, again, thought, through, many, laughed, because, any, eyes, friends, once, please</a:t>
            </a:r>
            <a:endParaRPr lang="en-GB" sz="1200" b="1" dirty="0">
              <a:latin typeface="Comic Sans MS" panose="030F0702030302020204" pitchFamily="66" charset="0"/>
            </a:endParaRPr>
          </a:p>
        </p:txBody>
      </p:sp>
      <p:sp>
        <p:nvSpPr>
          <p:cNvPr id="47" name="Rectangle 46">
            <a:extLst>
              <a:ext uri="{FF2B5EF4-FFF2-40B4-BE49-F238E27FC236}">
                <a16:creationId xmlns:a16="http://schemas.microsoft.com/office/drawing/2014/main" id="{98F96865-9CE3-400F-8B26-09A67498D039}"/>
              </a:ext>
            </a:extLst>
          </p:cNvPr>
          <p:cNvSpPr/>
          <p:nvPr/>
        </p:nvSpPr>
        <p:spPr>
          <a:xfrm>
            <a:off x="6067792" y="4626203"/>
            <a:ext cx="5205328" cy="2031599"/>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TextBox 47">
            <a:extLst>
              <a:ext uri="{FF2B5EF4-FFF2-40B4-BE49-F238E27FC236}">
                <a16:creationId xmlns:a16="http://schemas.microsoft.com/office/drawing/2014/main" id="{1CECCE62-C88D-4917-81F8-8D05375BCEC2}"/>
              </a:ext>
            </a:extLst>
          </p:cNvPr>
          <p:cNvSpPr txBox="1"/>
          <p:nvPr/>
        </p:nvSpPr>
        <p:spPr>
          <a:xfrm>
            <a:off x="6085426" y="4607545"/>
            <a:ext cx="5205328" cy="2123658"/>
          </a:xfrm>
          <a:prstGeom prst="rect">
            <a:avLst/>
          </a:prstGeom>
          <a:noFill/>
          <a:ln>
            <a:noFill/>
          </a:ln>
        </p:spPr>
        <p:txBody>
          <a:bodyPr wrap="square" rtlCol="0">
            <a:spAutoFit/>
          </a:bodyPr>
          <a:lstStyle/>
          <a:p>
            <a:pPr algn="ctr"/>
            <a:r>
              <a:rPr lang="en-GB" sz="1200" b="1" u="sng" dirty="0">
                <a:latin typeface="Comic Sans MS" panose="030F0702030302020204" pitchFamily="66" charset="0"/>
              </a:rPr>
              <a:t>How you can help </a:t>
            </a:r>
          </a:p>
          <a:p>
            <a:pPr marL="171450" indent="-171450">
              <a:buFont typeface="Arial" panose="020B0604020202020204" pitchFamily="34" charset="0"/>
              <a:buChar char="•"/>
            </a:pPr>
            <a:r>
              <a:rPr lang="en-GB" sz="1200" dirty="0">
                <a:latin typeface="Comic Sans MS" panose="030F0702030302020204" pitchFamily="66" charset="0"/>
              </a:rPr>
              <a:t>Encourage them to sound out words quickly and to correct their own mistakes when something doesn’t ‘sound right’.</a:t>
            </a:r>
          </a:p>
          <a:p>
            <a:pPr marL="171450" indent="-171450">
              <a:buFont typeface="Arial" panose="020B0604020202020204" pitchFamily="34" charset="0"/>
              <a:buChar char="•"/>
            </a:pPr>
            <a:r>
              <a:rPr lang="en-GB" sz="1200" dirty="0">
                <a:latin typeface="Comic Sans MS" panose="030F0702030302020204" pitchFamily="66" charset="0"/>
              </a:rPr>
              <a:t>Read a page out loud to show them how to read punctuation by pausing on full-stops or using intonation for question marks. </a:t>
            </a:r>
          </a:p>
          <a:p>
            <a:pPr marL="171450" indent="-171450">
              <a:buFont typeface="Arial" panose="020B0604020202020204" pitchFamily="34" charset="0"/>
              <a:buChar char="•"/>
            </a:pPr>
            <a:r>
              <a:rPr lang="en-GB" sz="1200" dirty="0">
                <a:latin typeface="Comic Sans MS" panose="030F0702030302020204" pitchFamily="66" charset="0"/>
              </a:rPr>
              <a:t>Tell you about what the characters in the story are doing and why they are acting in that way.</a:t>
            </a:r>
          </a:p>
          <a:p>
            <a:pPr marL="171450" indent="-171450">
              <a:buFont typeface="Arial" panose="020B0604020202020204" pitchFamily="34" charset="0"/>
              <a:buChar char="•"/>
            </a:pPr>
            <a:r>
              <a:rPr lang="en-GB" sz="1200" dirty="0">
                <a:latin typeface="Comic Sans MS" panose="030F0702030302020204" pitchFamily="66" charset="0"/>
              </a:rPr>
              <a:t>Show you how they can find particular things that interest them in non-fiction books. </a:t>
            </a:r>
          </a:p>
          <a:p>
            <a:pPr marL="171450" indent="-171450">
              <a:buFont typeface="Arial" panose="020B0604020202020204" pitchFamily="34" charset="0"/>
              <a:buChar char="•"/>
            </a:pPr>
            <a:r>
              <a:rPr lang="en-GB" sz="1200" dirty="0">
                <a:latin typeface="Comic Sans MS" panose="030F0702030302020204" pitchFamily="66" charset="0"/>
              </a:rPr>
              <a:t>Ask lots of </a:t>
            </a:r>
            <a:r>
              <a:rPr lang="en-GB" sz="1200" b="1" dirty="0">
                <a:latin typeface="Comic Sans MS" panose="030F0702030302020204" pitchFamily="66" charset="0"/>
              </a:rPr>
              <a:t>who, why, what, how </a:t>
            </a:r>
            <a:r>
              <a:rPr lang="en-GB" sz="1200" dirty="0">
                <a:latin typeface="Comic Sans MS" panose="030F0702030302020204" pitchFamily="66" charset="0"/>
              </a:rPr>
              <a:t>and </a:t>
            </a:r>
            <a:r>
              <a:rPr lang="en-GB" sz="1200" b="1" dirty="0">
                <a:latin typeface="Comic Sans MS" panose="030F0702030302020204" pitchFamily="66" charset="0"/>
              </a:rPr>
              <a:t>when</a:t>
            </a:r>
            <a:r>
              <a:rPr lang="en-GB" sz="1200" dirty="0">
                <a:latin typeface="Comic Sans MS" panose="030F0702030302020204" pitchFamily="66" charset="0"/>
              </a:rPr>
              <a:t> questions to develop your child’s understanding.  </a:t>
            </a:r>
          </a:p>
        </p:txBody>
      </p:sp>
    </p:spTree>
    <p:extLst>
      <p:ext uri="{BB962C8B-B14F-4D97-AF65-F5344CB8AC3E}">
        <p14:creationId xmlns:p14="http://schemas.microsoft.com/office/powerpoint/2010/main" val="4195261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2EA3DB6-3C55-4432-84E3-72B816927AFB}"/>
              </a:ext>
            </a:extLst>
          </p:cNvPr>
          <p:cNvSpPr/>
          <p:nvPr/>
        </p:nvSpPr>
        <p:spPr>
          <a:xfrm>
            <a:off x="106679" y="123915"/>
            <a:ext cx="5476874" cy="6612849"/>
          </a:xfrm>
          <a:prstGeom prst="rect">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10" name="TextBox 9">
            <a:extLst>
              <a:ext uri="{FF2B5EF4-FFF2-40B4-BE49-F238E27FC236}">
                <a16:creationId xmlns:a16="http://schemas.microsoft.com/office/drawing/2014/main" id="{9591582B-DDCE-4A8B-B9E6-F32BFDB39508}"/>
              </a:ext>
            </a:extLst>
          </p:cNvPr>
          <p:cNvSpPr txBox="1"/>
          <p:nvPr/>
        </p:nvSpPr>
        <p:spPr>
          <a:xfrm>
            <a:off x="503365" y="121236"/>
            <a:ext cx="4632075" cy="584775"/>
          </a:xfrm>
          <a:prstGeom prst="rect">
            <a:avLst/>
          </a:prstGeom>
          <a:noFill/>
        </p:spPr>
        <p:txBody>
          <a:bodyPr wrap="square" rtlCol="0">
            <a:spAutoFit/>
          </a:bodyPr>
          <a:lstStyle/>
          <a:p>
            <a:pPr algn="ctr"/>
            <a:r>
              <a:rPr lang="en-GB" sz="3200" b="1" dirty="0">
                <a:solidFill>
                  <a:schemeClr val="accent2"/>
                </a:solidFill>
                <a:latin typeface="Comic Sans MS" panose="030F0702030302020204" pitchFamily="66" charset="0"/>
              </a:rPr>
              <a:t>Orange Reading Band</a:t>
            </a:r>
          </a:p>
        </p:txBody>
      </p:sp>
      <p:sp>
        <p:nvSpPr>
          <p:cNvPr id="11" name="Rectangle 10">
            <a:extLst>
              <a:ext uri="{FF2B5EF4-FFF2-40B4-BE49-F238E27FC236}">
                <a16:creationId xmlns:a16="http://schemas.microsoft.com/office/drawing/2014/main" id="{7DD805BF-0B0E-46D1-A8C0-60080F91BFA8}"/>
              </a:ext>
            </a:extLst>
          </p:cNvPr>
          <p:cNvSpPr/>
          <p:nvPr/>
        </p:nvSpPr>
        <p:spPr>
          <a:xfrm>
            <a:off x="222324" y="1438802"/>
            <a:ext cx="5251371" cy="1318253"/>
          </a:xfrm>
          <a:prstGeom prst="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21153808-5882-4BF4-9C21-B9FA14BB72AD}"/>
              </a:ext>
            </a:extLst>
          </p:cNvPr>
          <p:cNvSpPr txBox="1"/>
          <p:nvPr/>
        </p:nvSpPr>
        <p:spPr>
          <a:xfrm>
            <a:off x="151107" y="607805"/>
            <a:ext cx="5280077" cy="830997"/>
          </a:xfrm>
          <a:prstGeom prst="rect">
            <a:avLst/>
          </a:prstGeom>
          <a:noFill/>
          <a:ln>
            <a:noFill/>
          </a:ln>
        </p:spPr>
        <p:txBody>
          <a:bodyPr wrap="square" rtlCol="0">
            <a:spAutoFit/>
          </a:bodyPr>
          <a:lstStyle/>
          <a:p>
            <a:pPr algn="just"/>
            <a:r>
              <a:rPr lang="en-GB" sz="1200" dirty="0">
                <a:latin typeface="Comic Sans MS" panose="030F0702030302020204" pitchFamily="66" charset="0"/>
              </a:rPr>
              <a:t>Your child should be able to sound out most of the words in their reading book and there will be more words on a page.</a:t>
            </a:r>
          </a:p>
          <a:p>
            <a:pPr algn="just"/>
            <a:r>
              <a:rPr lang="en-GB" sz="1200" dirty="0">
                <a:latin typeface="Comic Sans MS" panose="030F0702030302020204" pitchFamily="66" charset="0"/>
              </a:rPr>
              <a:t>The meaning of the text is straightforward and readers should understand what is happening without needing an explanation.</a:t>
            </a:r>
          </a:p>
        </p:txBody>
      </p:sp>
      <p:sp>
        <p:nvSpPr>
          <p:cNvPr id="15" name="Rectangle 14">
            <a:extLst>
              <a:ext uri="{FF2B5EF4-FFF2-40B4-BE49-F238E27FC236}">
                <a16:creationId xmlns:a16="http://schemas.microsoft.com/office/drawing/2014/main" id="{F3F1D038-BE60-485A-BEFC-88E7AB938686}"/>
              </a:ext>
            </a:extLst>
          </p:cNvPr>
          <p:cNvSpPr/>
          <p:nvPr/>
        </p:nvSpPr>
        <p:spPr>
          <a:xfrm>
            <a:off x="222323" y="2889948"/>
            <a:ext cx="5244810" cy="1888382"/>
          </a:xfrm>
          <a:prstGeom prst="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id="{DF6D1D66-479B-44FA-9EFE-D725F8BF2D65}"/>
              </a:ext>
            </a:extLst>
          </p:cNvPr>
          <p:cNvSpPr/>
          <p:nvPr/>
        </p:nvSpPr>
        <p:spPr>
          <a:xfrm>
            <a:off x="222324" y="4873814"/>
            <a:ext cx="5244810" cy="1767466"/>
          </a:xfrm>
          <a:prstGeom prst="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TextBox 28">
            <a:extLst>
              <a:ext uri="{FF2B5EF4-FFF2-40B4-BE49-F238E27FC236}">
                <a16:creationId xmlns:a16="http://schemas.microsoft.com/office/drawing/2014/main" id="{139F5F81-448D-4E9F-8537-40C913A289E4}"/>
              </a:ext>
            </a:extLst>
          </p:cNvPr>
          <p:cNvSpPr txBox="1"/>
          <p:nvPr/>
        </p:nvSpPr>
        <p:spPr>
          <a:xfrm>
            <a:off x="125158" y="4873814"/>
            <a:ext cx="5497438" cy="2154436"/>
          </a:xfrm>
          <a:prstGeom prst="rect">
            <a:avLst/>
          </a:prstGeom>
          <a:noFill/>
          <a:ln>
            <a:noFill/>
          </a:ln>
        </p:spPr>
        <p:txBody>
          <a:bodyPr wrap="square" rtlCol="0">
            <a:spAutoFit/>
          </a:bodyPr>
          <a:lstStyle/>
          <a:p>
            <a:pPr algn="ctr"/>
            <a:r>
              <a:rPr lang="en-GB" sz="1400" b="1" u="sng" dirty="0">
                <a:latin typeface="Comic Sans MS" panose="030F0702030302020204" pitchFamily="66" charset="0"/>
              </a:rPr>
              <a:t>How you can help</a:t>
            </a:r>
          </a:p>
          <a:p>
            <a:pPr marL="171450" indent="-171450">
              <a:buFont typeface="Arial" panose="020B0604020202020204" pitchFamily="34" charset="0"/>
              <a:buChar char="•"/>
            </a:pPr>
            <a:r>
              <a:rPr lang="en-GB" sz="1200" dirty="0">
                <a:latin typeface="Comic Sans MS" panose="030F0702030302020204" pitchFamily="66" charset="0"/>
              </a:rPr>
              <a:t>Don’t interrupt if they make small mistakes that don’t lose the meaning.</a:t>
            </a:r>
          </a:p>
          <a:p>
            <a:pPr marL="171450" indent="-171450">
              <a:buFont typeface="Arial" panose="020B0604020202020204" pitchFamily="34" charset="0"/>
              <a:buChar char="•"/>
            </a:pPr>
            <a:r>
              <a:rPr lang="en-GB" sz="1200" dirty="0">
                <a:latin typeface="Comic Sans MS" panose="030F0702030302020204" pitchFamily="66" charset="0"/>
              </a:rPr>
              <a:t>Point out punctuation to your child to ensure that they are pausing and starting to use expression in their voice.</a:t>
            </a:r>
          </a:p>
          <a:p>
            <a:pPr marL="171450" indent="-171450">
              <a:buFont typeface="Arial" panose="020B0604020202020204" pitchFamily="34" charset="0"/>
              <a:buChar char="•"/>
            </a:pPr>
            <a:r>
              <a:rPr lang="en-GB" sz="1200" dirty="0">
                <a:latin typeface="Comic Sans MS" panose="030F0702030302020204" pitchFamily="66" charset="0"/>
              </a:rPr>
              <a:t>Reminding them of useful strategies if they get stuck e.g. sound the word out under their breath, break up a longer word into syllables, or looking at the word without an –</a:t>
            </a:r>
            <a:r>
              <a:rPr lang="en-GB" sz="1200" dirty="0" err="1">
                <a:latin typeface="Comic Sans MS" panose="030F0702030302020204" pitchFamily="66" charset="0"/>
              </a:rPr>
              <a:t>ing</a:t>
            </a:r>
            <a:r>
              <a:rPr lang="en-GB" sz="1200" dirty="0">
                <a:latin typeface="Comic Sans MS" panose="030F0702030302020204" pitchFamily="66" charset="0"/>
              </a:rPr>
              <a:t> or an –ed ending </a:t>
            </a:r>
          </a:p>
          <a:p>
            <a:pPr marL="171450" indent="-171450">
              <a:buFont typeface="Arial" panose="020B0604020202020204" pitchFamily="34" charset="0"/>
              <a:buChar char="•"/>
            </a:pPr>
            <a:r>
              <a:rPr lang="en-GB" sz="1200" dirty="0">
                <a:latin typeface="Comic Sans MS" panose="030F0702030302020204" pitchFamily="66" charset="0"/>
              </a:rPr>
              <a:t>Encourage them to check their reading - Does that make sense?.</a:t>
            </a:r>
          </a:p>
          <a:p>
            <a:pPr marL="171450" indent="-171450">
              <a:buFont typeface="Arial" panose="020B0604020202020204" pitchFamily="34" charset="0"/>
              <a:buChar char="•"/>
            </a:pPr>
            <a:r>
              <a:rPr lang="en-GB" sz="1200" dirty="0">
                <a:latin typeface="Comic Sans MS" panose="030F0702030302020204" pitchFamily="66" charset="0"/>
              </a:rPr>
              <a:t>Start asking more in-depth questions, e.g. I wonder why they did that? </a:t>
            </a: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31" name="TextBox 30">
            <a:extLst>
              <a:ext uri="{FF2B5EF4-FFF2-40B4-BE49-F238E27FC236}">
                <a16:creationId xmlns:a16="http://schemas.microsoft.com/office/drawing/2014/main" id="{0DF8F533-18D2-4258-86CC-3C5AD777C414}"/>
              </a:ext>
            </a:extLst>
          </p:cNvPr>
          <p:cNvSpPr txBox="1"/>
          <p:nvPr/>
        </p:nvSpPr>
        <p:spPr>
          <a:xfrm>
            <a:off x="239938" y="1474176"/>
            <a:ext cx="5191246" cy="1415772"/>
          </a:xfrm>
          <a:prstGeom prst="rect">
            <a:avLst/>
          </a:prstGeom>
          <a:noFill/>
          <a:ln>
            <a:noFill/>
          </a:ln>
        </p:spPr>
        <p:txBody>
          <a:bodyPr wrap="square" rtlCol="0">
            <a:spAutoFit/>
          </a:bodyPr>
          <a:lstStyle/>
          <a:p>
            <a:pPr algn="ctr"/>
            <a:r>
              <a:rPr lang="en-GB" sz="1400" b="1" u="sng" dirty="0">
                <a:latin typeface="Comic Sans MS" panose="030F0702030302020204" pitchFamily="66" charset="0"/>
              </a:rPr>
              <a:t>Phonics</a:t>
            </a:r>
          </a:p>
          <a:p>
            <a:r>
              <a:rPr lang="en-GB" sz="1200" dirty="0">
                <a:latin typeface="Comic Sans MS" panose="030F0702030302020204" pitchFamily="66" charset="0"/>
              </a:rPr>
              <a:t>These books will not have as much as focus on individual sounds like in the previous reading book bands, but they will continue to expose your child to less common alternative spellings e.g.  ‘</a:t>
            </a:r>
            <a:r>
              <a:rPr lang="en-GB" sz="1200" dirty="0" err="1">
                <a:latin typeface="Comic Sans MS" panose="030F0702030302020204" pitchFamily="66" charset="0"/>
              </a:rPr>
              <a:t>dge</a:t>
            </a:r>
            <a:r>
              <a:rPr lang="en-GB" sz="1200" dirty="0">
                <a:latin typeface="Comic Sans MS" panose="030F0702030302020204" pitchFamily="66" charset="0"/>
              </a:rPr>
              <a:t>’ making the ‘j’ sound. It will also will start to expose them to a range of more challenging words and a variety of spelling patterns.</a:t>
            </a:r>
          </a:p>
          <a:p>
            <a:endParaRPr lang="en-GB" sz="1200" dirty="0">
              <a:latin typeface="Comic Sans MS" panose="030F0702030302020204" pitchFamily="66" charset="0"/>
            </a:endParaRPr>
          </a:p>
        </p:txBody>
      </p:sp>
      <p:sp>
        <p:nvSpPr>
          <p:cNvPr id="21" name="TextBox 20">
            <a:extLst>
              <a:ext uri="{FF2B5EF4-FFF2-40B4-BE49-F238E27FC236}">
                <a16:creationId xmlns:a16="http://schemas.microsoft.com/office/drawing/2014/main" id="{2A07A4E2-6A51-42BF-83B0-6550634DAB27}"/>
              </a:ext>
            </a:extLst>
          </p:cNvPr>
          <p:cNvSpPr txBox="1"/>
          <p:nvPr/>
        </p:nvSpPr>
        <p:spPr>
          <a:xfrm>
            <a:off x="289936" y="2856302"/>
            <a:ext cx="5535241" cy="1969770"/>
          </a:xfrm>
          <a:prstGeom prst="rect">
            <a:avLst/>
          </a:prstGeom>
          <a:noFill/>
          <a:ln>
            <a:noFill/>
          </a:ln>
        </p:spPr>
        <p:txBody>
          <a:bodyPr wrap="square" rtlCol="0">
            <a:spAutoFit/>
          </a:bodyPr>
          <a:lstStyle/>
          <a:p>
            <a:pPr algn="ctr"/>
            <a:r>
              <a:rPr lang="en-GB" sz="14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latin typeface="Comic Sans MS" panose="030F0702030302020204" pitchFamily="66" charset="0"/>
              </a:rPr>
              <a:t>Read longer sentences that use ‘because’, ‘if’ and ‘so’.</a:t>
            </a:r>
          </a:p>
          <a:p>
            <a:pPr marL="171450" indent="-171450">
              <a:buFont typeface="Arial" panose="020B0604020202020204" pitchFamily="34" charset="0"/>
              <a:buChar char="•"/>
            </a:pPr>
            <a:r>
              <a:rPr lang="en-GB" sz="1200" dirty="0">
                <a:latin typeface="Comic Sans MS" panose="030F0702030302020204" pitchFamily="66" charset="0"/>
              </a:rPr>
              <a:t>Read three syllable words out loud – they can be broken into chunks.</a:t>
            </a:r>
          </a:p>
          <a:p>
            <a:pPr marL="171450" indent="-171450">
              <a:buFont typeface="Arial" panose="020B0604020202020204" pitchFamily="34" charset="0"/>
              <a:buChar char="•"/>
            </a:pPr>
            <a:r>
              <a:rPr lang="en-GB" sz="1200" dirty="0">
                <a:latin typeface="Comic Sans MS" panose="030F0702030302020204" pitchFamily="66" charset="0"/>
              </a:rPr>
              <a:t>Use punctuation correctly when reading aloud.</a:t>
            </a:r>
          </a:p>
          <a:p>
            <a:pPr marL="171450" indent="-171450">
              <a:buFont typeface="Arial" panose="020B0604020202020204" pitchFamily="34" charset="0"/>
              <a:buChar char="•"/>
            </a:pPr>
            <a:r>
              <a:rPr lang="en-GB" sz="1200" dirty="0">
                <a:latin typeface="Comic Sans MS" panose="030F0702030302020204" pitchFamily="66" charset="0"/>
              </a:rPr>
              <a:t>Split a story up and talk about the beginning, middle and end.</a:t>
            </a:r>
          </a:p>
          <a:p>
            <a:pPr marL="171450" indent="-171450">
              <a:buFont typeface="Arial" panose="020B0604020202020204" pitchFamily="34" charset="0"/>
              <a:buChar char="•"/>
            </a:pPr>
            <a:r>
              <a:rPr lang="en-GB" sz="1200" dirty="0">
                <a:latin typeface="Comic Sans MS" panose="030F0702030302020204" pitchFamily="66" charset="0"/>
              </a:rPr>
              <a:t>Don’t rely on pictures to understand what is happening in a story.</a:t>
            </a:r>
          </a:p>
          <a:p>
            <a:pPr marL="171450" indent="-171450">
              <a:buFont typeface="Arial" panose="020B0604020202020204" pitchFamily="34" charset="0"/>
              <a:buChar char="•"/>
            </a:pPr>
            <a:r>
              <a:rPr lang="en-GB" sz="1200" dirty="0">
                <a:latin typeface="Comic Sans MS" panose="030F0702030302020204" pitchFamily="66" charset="0"/>
              </a:rPr>
              <a:t>Use clues to ‘read between the lines’ over what is happening.</a:t>
            </a:r>
            <a:endParaRPr lang="en-GB" sz="1200" b="1" u="sng" dirty="0">
              <a:latin typeface="Comic Sans MS" panose="030F0702030302020204" pitchFamily="66" charset="0"/>
            </a:endParaRPr>
          </a:p>
          <a:p>
            <a:r>
              <a:rPr lang="en-US" sz="1200" b="1" dirty="0">
                <a:latin typeface="Comic Sans MS" panose="030F0702030302020204" pitchFamily="66" charset="0"/>
              </a:rPr>
              <a:t>Oh, their, people, </a:t>
            </a:r>
            <a:r>
              <a:rPr lang="en-US" sz="1200" b="1" dirty="0" err="1">
                <a:latin typeface="Comic Sans MS" panose="030F0702030302020204" pitchFamily="66" charset="0"/>
              </a:rPr>
              <a:t>Mr</a:t>
            </a:r>
            <a:r>
              <a:rPr lang="en-US" sz="1200" b="1" dirty="0">
                <a:latin typeface="Comic Sans MS" panose="030F0702030302020204" pitchFamily="66" charset="0"/>
              </a:rPr>
              <a:t>, </a:t>
            </a:r>
            <a:r>
              <a:rPr lang="en-US" sz="1200" b="1" dirty="0" err="1">
                <a:latin typeface="Comic Sans MS" panose="030F0702030302020204" pitchFamily="66" charset="0"/>
              </a:rPr>
              <a:t>Mrs</a:t>
            </a:r>
            <a:r>
              <a:rPr lang="en-US" sz="1200" b="1" dirty="0">
                <a:latin typeface="Comic Sans MS" panose="030F0702030302020204" pitchFamily="66" charset="0"/>
              </a:rPr>
              <a:t>, looked, called, asked, could, water, where,</a:t>
            </a:r>
            <a:r>
              <a:rPr lang="en-US" sz="1200" dirty="0">
                <a:latin typeface="Comic Sans MS" panose="030F0702030302020204" pitchFamily="66" charset="0"/>
              </a:rPr>
              <a:t> </a:t>
            </a:r>
            <a:r>
              <a:rPr lang="en-US" sz="1200" b="1" dirty="0">
                <a:latin typeface="Comic Sans MS" panose="030F0702030302020204" pitchFamily="66" charset="0"/>
              </a:rPr>
              <a:t>who, again, thought, through, many, laughed, because, any, eyes, friends, once, please</a:t>
            </a:r>
            <a:endParaRPr lang="en-GB" sz="1200" b="1" dirty="0">
              <a:latin typeface="Comic Sans MS" panose="030F0702030302020204" pitchFamily="66" charset="0"/>
            </a:endParaRPr>
          </a:p>
        </p:txBody>
      </p:sp>
      <p:sp>
        <p:nvSpPr>
          <p:cNvPr id="22" name="Rectangle 21">
            <a:extLst>
              <a:ext uri="{FF2B5EF4-FFF2-40B4-BE49-F238E27FC236}">
                <a16:creationId xmlns:a16="http://schemas.microsoft.com/office/drawing/2014/main" id="{56CD1B70-D962-47C0-AF03-F184DD50D385}"/>
              </a:ext>
            </a:extLst>
          </p:cNvPr>
          <p:cNvSpPr/>
          <p:nvPr/>
        </p:nvSpPr>
        <p:spPr>
          <a:xfrm>
            <a:off x="5974854" y="123915"/>
            <a:ext cx="5476874" cy="6612849"/>
          </a:xfrm>
          <a:prstGeom prst="rect">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23" name="TextBox 22">
            <a:extLst>
              <a:ext uri="{FF2B5EF4-FFF2-40B4-BE49-F238E27FC236}">
                <a16:creationId xmlns:a16="http://schemas.microsoft.com/office/drawing/2014/main" id="{58D98E4A-4057-47B2-BAD1-9500766E0A3C}"/>
              </a:ext>
            </a:extLst>
          </p:cNvPr>
          <p:cNvSpPr txBox="1"/>
          <p:nvPr/>
        </p:nvSpPr>
        <p:spPr>
          <a:xfrm>
            <a:off x="6371540" y="121236"/>
            <a:ext cx="4632075" cy="584775"/>
          </a:xfrm>
          <a:prstGeom prst="rect">
            <a:avLst/>
          </a:prstGeom>
          <a:noFill/>
        </p:spPr>
        <p:txBody>
          <a:bodyPr wrap="square" rtlCol="0">
            <a:spAutoFit/>
          </a:bodyPr>
          <a:lstStyle/>
          <a:p>
            <a:pPr algn="ctr"/>
            <a:r>
              <a:rPr lang="en-GB" sz="3200" b="1" dirty="0">
                <a:solidFill>
                  <a:schemeClr val="accent2"/>
                </a:solidFill>
                <a:latin typeface="Comic Sans MS" panose="030F0702030302020204" pitchFamily="66" charset="0"/>
              </a:rPr>
              <a:t>Orange Reading Band</a:t>
            </a:r>
          </a:p>
        </p:txBody>
      </p:sp>
      <p:sp>
        <p:nvSpPr>
          <p:cNvPr id="24" name="Rectangle 23">
            <a:extLst>
              <a:ext uri="{FF2B5EF4-FFF2-40B4-BE49-F238E27FC236}">
                <a16:creationId xmlns:a16="http://schemas.microsoft.com/office/drawing/2014/main" id="{6C3921B0-CBE0-4039-9FB8-862234F4B936}"/>
              </a:ext>
            </a:extLst>
          </p:cNvPr>
          <p:cNvSpPr/>
          <p:nvPr/>
        </p:nvSpPr>
        <p:spPr>
          <a:xfrm>
            <a:off x="6090499" y="1438802"/>
            <a:ext cx="5251371" cy="1318253"/>
          </a:xfrm>
          <a:prstGeom prst="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TextBox 24">
            <a:extLst>
              <a:ext uri="{FF2B5EF4-FFF2-40B4-BE49-F238E27FC236}">
                <a16:creationId xmlns:a16="http://schemas.microsoft.com/office/drawing/2014/main" id="{23122ABB-3649-4C8E-A58F-9C812D9DBC9A}"/>
              </a:ext>
            </a:extLst>
          </p:cNvPr>
          <p:cNvSpPr txBox="1"/>
          <p:nvPr/>
        </p:nvSpPr>
        <p:spPr>
          <a:xfrm>
            <a:off x="6019282" y="607805"/>
            <a:ext cx="5280077" cy="830997"/>
          </a:xfrm>
          <a:prstGeom prst="rect">
            <a:avLst/>
          </a:prstGeom>
          <a:noFill/>
          <a:ln>
            <a:noFill/>
          </a:ln>
        </p:spPr>
        <p:txBody>
          <a:bodyPr wrap="square" rtlCol="0">
            <a:spAutoFit/>
          </a:bodyPr>
          <a:lstStyle/>
          <a:p>
            <a:pPr algn="just"/>
            <a:r>
              <a:rPr lang="en-GB" sz="1200" dirty="0">
                <a:latin typeface="Comic Sans MS" panose="030F0702030302020204" pitchFamily="66" charset="0"/>
              </a:rPr>
              <a:t>Your child should be able to sound out most of the words in their reading book and there will be more words on a page.</a:t>
            </a:r>
          </a:p>
          <a:p>
            <a:pPr algn="just"/>
            <a:r>
              <a:rPr lang="en-GB" sz="1200" dirty="0">
                <a:latin typeface="Comic Sans MS" panose="030F0702030302020204" pitchFamily="66" charset="0"/>
              </a:rPr>
              <a:t>The meaning of the text is straightforward and readers should understand what is happening without needing an explanation.</a:t>
            </a:r>
          </a:p>
        </p:txBody>
      </p:sp>
      <p:sp>
        <p:nvSpPr>
          <p:cNvPr id="26" name="Rectangle 25">
            <a:extLst>
              <a:ext uri="{FF2B5EF4-FFF2-40B4-BE49-F238E27FC236}">
                <a16:creationId xmlns:a16="http://schemas.microsoft.com/office/drawing/2014/main" id="{712A7454-B1C7-4392-AA4C-C94CE0AEC08D}"/>
              </a:ext>
            </a:extLst>
          </p:cNvPr>
          <p:cNvSpPr/>
          <p:nvPr/>
        </p:nvSpPr>
        <p:spPr>
          <a:xfrm>
            <a:off x="6090498" y="2889948"/>
            <a:ext cx="5244810" cy="1888382"/>
          </a:xfrm>
          <a:prstGeom prst="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a16="http://schemas.microsoft.com/office/drawing/2014/main" id="{5327EA69-4813-4A05-8338-0CFE94427118}"/>
              </a:ext>
            </a:extLst>
          </p:cNvPr>
          <p:cNvSpPr/>
          <p:nvPr/>
        </p:nvSpPr>
        <p:spPr>
          <a:xfrm>
            <a:off x="6090499" y="4873814"/>
            <a:ext cx="5244810" cy="1767466"/>
          </a:xfrm>
          <a:prstGeom prst="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3A507EE9-1ED2-4240-B58F-7108003CDED6}"/>
              </a:ext>
            </a:extLst>
          </p:cNvPr>
          <p:cNvSpPr txBox="1"/>
          <p:nvPr/>
        </p:nvSpPr>
        <p:spPr>
          <a:xfrm>
            <a:off x="5993333" y="4873814"/>
            <a:ext cx="5497438" cy="2154436"/>
          </a:xfrm>
          <a:prstGeom prst="rect">
            <a:avLst/>
          </a:prstGeom>
          <a:noFill/>
          <a:ln>
            <a:noFill/>
          </a:ln>
        </p:spPr>
        <p:txBody>
          <a:bodyPr wrap="square" rtlCol="0">
            <a:spAutoFit/>
          </a:bodyPr>
          <a:lstStyle/>
          <a:p>
            <a:pPr algn="ctr"/>
            <a:r>
              <a:rPr lang="en-GB" sz="1400" b="1" u="sng" dirty="0">
                <a:latin typeface="Comic Sans MS" panose="030F0702030302020204" pitchFamily="66" charset="0"/>
              </a:rPr>
              <a:t>How you can help</a:t>
            </a:r>
          </a:p>
          <a:p>
            <a:pPr marL="171450" indent="-171450">
              <a:buFont typeface="Arial" panose="020B0604020202020204" pitchFamily="34" charset="0"/>
              <a:buChar char="•"/>
            </a:pPr>
            <a:r>
              <a:rPr lang="en-GB" sz="1200" dirty="0">
                <a:latin typeface="Comic Sans MS" panose="030F0702030302020204" pitchFamily="66" charset="0"/>
              </a:rPr>
              <a:t>Don’t interrupt if they make small mistakes that don’t lose the meaning.</a:t>
            </a:r>
          </a:p>
          <a:p>
            <a:pPr marL="171450" indent="-171450">
              <a:buFont typeface="Arial" panose="020B0604020202020204" pitchFamily="34" charset="0"/>
              <a:buChar char="•"/>
            </a:pPr>
            <a:r>
              <a:rPr lang="en-GB" sz="1200" dirty="0">
                <a:latin typeface="Comic Sans MS" panose="030F0702030302020204" pitchFamily="66" charset="0"/>
              </a:rPr>
              <a:t>Point out punctuation to your child to ensure that they are pausing and starting to use expression in their voice.</a:t>
            </a:r>
          </a:p>
          <a:p>
            <a:pPr marL="171450" indent="-171450">
              <a:buFont typeface="Arial" panose="020B0604020202020204" pitchFamily="34" charset="0"/>
              <a:buChar char="•"/>
            </a:pPr>
            <a:r>
              <a:rPr lang="en-GB" sz="1200" dirty="0">
                <a:latin typeface="Comic Sans MS" panose="030F0702030302020204" pitchFamily="66" charset="0"/>
              </a:rPr>
              <a:t>Reminding them of useful strategies if they get stuck e.g. sound the word out under their breath, break up a longer word into syllables, or looking at the word without an –</a:t>
            </a:r>
            <a:r>
              <a:rPr lang="en-GB" sz="1200" dirty="0" err="1">
                <a:latin typeface="Comic Sans MS" panose="030F0702030302020204" pitchFamily="66" charset="0"/>
              </a:rPr>
              <a:t>ing</a:t>
            </a:r>
            <a:r>
              <a:rPr lang="en-GB" sz="1200" dirty="0">
                <a:latin typeface="Comic Sans MS" panose="030F0702030302020204" pitchFamily="66" charset="0"/>
              </a:rPr>
              <a:t> or an –ed ending </a:t>
            </a:r>
          </a:p>
          <a:p>
            <a:pPr marL="171450" indent="-171450">
              <a:buFont typeface="Arial" panose="020B0604020202020204" pitchFamily="34" charset="0"/>
              <a:buChar char="•"/>
            </a:pPr>
            <a:r>
              <a:rPr lang="en-GB" sz="1200" dirty="0">
                <a:latin typeface="Comic Sans MS" panose="030F0702030302020204" pitchFamily="66" charset="0"/>
              </a:rPr>
              <a:t>Encourage them to check their reading - Does that make sense?.</a:t>
            </a:r>
          </a:p>
          <a:p>
            <a:pPr marL="171450" indent="-171450">
              <a:buFont typeface="Arial" panose="020B0604020202020204" pitchFamily="34" charset="0"/>
              <a:buChar char="•"/>
            </a:pPr>
            <a:r>
              <a:rPr lang="en-GB" sz="1200" dirty="0">
                <a:latin typeface="Comic Sans MS" panose="030F0702030302020204" pitchFamily="66" charset="0"/>
              </a:rPr>
              <a:t>Start asking more in-depth questions, e.g. I wonder why they did that? </a:t>
            </a: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32" name="TextBox 31">
            <a:extLst>
              <a:ext uri="{FF2B5EF4-FFF2-40B4-BE49-F238E27FC236}">
                <a16:creationId xmlns:a16="http://schemas.microsoft.com/office/drawing/2014/main" id="{6DDBA532-46A4-4241-810C-A31742C155B0}"/>
              </a:ext>
            </a:extLst>
          </p:cNvPr>
          <p:cNvSpPr txBox="1"/>
          <p:nvPr/>
        </p:nvSpPr>
        <p:spPr>
          <a:xfrm>
            <a:off x="6108113" y="1474176"/>
            <a:ext cx="5191246" cy="1415772"/>
          </a:xfrm>
          <a:prstGeom prst="rect">
            <a:avLst/>
          </a:prstGeom>
          <a:noFill/>
          <a:ln>
            <a:noFill/>
          </a:ln>
        </p:spPr>
        <p:txBody>
          <a:bodyPr wrap="square" rtlCol="0">
            <a:spAutoFit/>
          </a:bodyPr>
          <a:lstStyle/>
          <a:p>
            <a:pPr algn="ctr"/>
            <a:r>
              <a:rPr lang="en-GB" sz="1400" b="1" u="sng" dirty="0">
                <a:latin typeface="Comic Sans MS" panose="030F0702030302020204" pitchFamily="66" charset="0"/>
              </a:rPr>
              <a:t>Phonics</a:t>
            </a:r>
          </a:p>
          <a:p>
            <a:r>
              <a:rPr lang="en-GB" sz="1200" dirty="0">
                <a:latin typeface="Comic Sans MS" panose="030F0702030302020204" pitchFamily="66" charset="0"/>
              </a:rPr>
              <a:t>These books will not have as much as focus on individual sounds like in the previous reading book bands, but they will continue to expose your child to less common alternative spellings e.g.  ‘</a:t>
            </a:r>
            <a:r>
              <a:rPr lang="en-GB" sz="1200" dirty="0" err="1">
                <a:latin typeface="Comic Sans MS" panose="030F0702030302020204" pitchFamily="66" charset="0"/>
              </a:rPr>
              <a:t>dge</a:t>
            </a:r>
            <a:r>
              <a:rPr lang="en-GB" sz="1200" dirty="0">
                <a:latin typeface="Comic Sans MS" panose="030F0702030302020204" pitchFamily="66" charset="0"/>
              </a:rPr>
              <a:t>’ making the ‘j’ sound. It will also will start to expose them to a range of more challenging words and a variety of spelling patterns.</a:t>
            </a:r>
          </a:p>
          <a:p>
            <a:endParaRPr lang="en-GB" sz="1200" dirty="0">
              <a:latin typeface="Comic Sans MS" panose="030F0702030302020204" pitchFamily="66" charset="0"/>
            </a:endParaRPr>
          </a:p>
        </p:txBody>
      </p:sp>
      <p:sp>
        <p:nvSpPr>
          <p:cNvPr id="34" name="TextBox 33">
            <a:extLst>
              <a:ext uri="{FF2B5EF4-FFF2-40B4-BE49-F238E27FC236}">
                <a16:creationId xmlns:a16="http://schemas.microsoft.com/office/drawing/2014/main" id="{B453D932-092A-4C05-AFEA-B9974DF574E9}"/>
              </a:ext>
            </a:extLst>
          </p:cNvPr>
          <p:cNvSpPr txBox="1"/>
          <p:nvPr/>
        </p:nvSpPr>
        <p:spPr>
          <a:xfrm>
            <a:off x="6158111" y="2856302"/>
            <a:ext cx="5535241" cy="1969770"/>
          </a:xfrm>
          <a:prstGeom prst="rect">
            <a:avLst/>
          </a:prstGeom>
          <a:noFill/>
          <a:ln>
            <a:noFill/>
          </a:ln>
        </p:spPr>
        <p:txBody>
          <a:bodyPr wrap="square" rtlCol="0">
            <a:spAutoFit/>
          </a:bodyPr>
          <a:lstStyle/>
          <a:p>
            <a:pPr algn="ctr"/>
            <a:r>
              <a:rPr lang="en-GB" sz="14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latin typeface="Comic Sans MS" panose="030F0702030302020204" pitchFamily="66" charset="0"/>
              </a:rPr>
              <a:t>Read longer sentences that use ‘because’, ‘if’ and ‘so’.</a:t>
            </a:r>
          </a:p>
          <a:p>
            <a:pPr marL="171450" indent="-171450">
              <a:buFont typeface="Arial" panose="020B0604020202020204" pitchFamily="34" charset="0"/>
              <a:buChar char="•"/>
            </a:pPr>
            <a:r>
              <a:rPr lang="en-GB" sz="1200" dirty="0">
                <a:latin typeface="Comic Sans MS" panose="030F0702030302020204" pitchFamily="66" charset="0"/>
              </a:rPr>
              <a:t>Read three syllable words out loud – they can be broken into chunks.</a:t>
            </a:r>
          </a:p>
          <a:p>
            <a:pPr marL="171450" indent="-171450">
              <a:buFont typeface="Arial" panose="020B0604020202020204" pitchFamily="34" charset="0"/>
              <a:buChar char="•"/>
            </a:pPr>
            <a:r>
              <a:rPr lang="en-GB" sz="1200" dirty="0">
                <a:latin typeface="Comic Sans MS" panose="030F0702030302020204" pitchFamily="66" charset="0"/>
              </a:rPr>
              <a:t>Use punctuation correctly when reading aloud.</a:t>
            </a:r>
          </a:p>
          <a:p>
            <a:pPr marL="171450" indent="-171450">
              <a:buFont typeface="Arial" panose="020B0604020202020204" pitchFamily="34" charset="0"/>
              <a:buChar char="•"/>
            </a:pPr>
            <a:r>
              <a:rPr lang="en-GB" sz="1200" dirty="0">
                <a:latin typeface="Comic Sans MS" panose="030F0702030302020204" pitchFamily="66" charset="0"/>
              </a:rPr>
              <a:t>Split a story up and talk about the beginning, middle and end.</a:t>
            </a:r>
          </a:p>
          <a:p>
            <a:pPr marL="171450" indent="-171450">
              <a:buFont typeface="Arial" panose="020B0604020202020204" pitchFamily="34" charset="0"/>
              <a:buChar char="•"/>
            </a:pPr>
            <a:r>
              <a:rPr lang="en-GB" sz="1200" dirty="0">
                <a:latin typeface="Comic Sans MS" panose="030F0702030302020204" pitchFamily="66" charset="0"/>
              </a:rPr>
              <a:t>Don’t rely on pictures to understand what is happening in a story.</a:t>
            </a:r>
          </a:p>
          <a:p>
            <a:pPr marL="171450" indent="-171450">
              <a:buFont typeface="Arial" panose="020B0604020202020204" pitchFamily="34" charset="0"/>
              <a:buChar char="•"/>
            </a:pPr>
            <a:r>
              <a:rPr lang="en-GB" sz="1200" dirty="0">
                <a:latin typeface="Comic Sans MS" panose="030F0702030302020204" pitchFamily="66" charset="0"/>
              </a:rPr>
              <a:t>Use clues to ‘read between the lines’ over what is happening.</a:t>
            </a:r>
            <a:endParaRPr lang="en-GB" sz="1200" b="1" u="sng" dirty="0">
              <a:latin typeface="Comic Sans MS" panose="030F0702030302020204" pitchFamily="66" charset="0"/>
            </a:endParaRPr>
          </a:p>
          <a:p>
            <a:r>
              <a:rPr lang="en-US" sz="1200" b="1" dirty="0">
                <a:latin typeface="Comic Sans MS" panose="030F0702030302020204" pitchFamily="66" charset="0"/>
              </a:rPr>
              <a:t>Oh, their, people, </a:t>
            </a:r>
            <a:r>
              <a:rPr lang="en-US" sz="1200" b="1" dirty="0" err="1">
                <a:latin typeface="Comic Sans MS" panose="030F0702030302020204" pitchFamily="66" charset="0"/>
              </a:rPr>
              <a:t>Mr</a:t>
            </a:r>
            <a:r>
              <a:rPr lang="en-US" sz="1200" b="1" dirty="0">
                <a:latin typeface="Comic Sans MS" panose="030F0702030302020204" pitchFamily="66" charset="0"/>
              </a:rPr>
              <a:t>, </a:t>
            </a:r>
            <a:r>
              <a:rPr lang="en-US" sz="1200" b="1" dirty="0" err="1">
                <a:latin typeface="Comic Sans MS" panose="030F0702030302020204" pitchFamily="66" charset="0"/>
              </a:rPr>
              <a:t>Mrs</a:t>
            </a:r>
            <a:r>
              <a:rPr lang="en-US" sz="1200" b="1" dirty="0">
                <a:latin typeface="Comic Sans MS" panose="030F0702030302020204" pitchFamily="66" charset="0"/>
              </a:rPr>
              <a:t>, looked, called, asked, could, water, where,</a:t>
            </a:r>
            <a:r>
              <a:rPr lang="en-US" sz="1200" dirty="0">
                <a:latin typeface="Comic Sans MS" panose="030F0702030302020204" pitchFamily="66" charset="0"/>
              </a:rPr>
              <a:t> </a:t>
            </a:r>
            <a:r>
              <a:rPr lang="en-US" sz="1200" b="1" dirty="0">
                <a:latin typeface="Comic Sans MS" panose="030F0702030302020204" pitchFamily="66" charset="0"/>
              </a:rPr>
              <a:t>who, again, thought, through, many, laughed, because, any, eyes, friends, once, please</a:t>
            </a:r>
            <a:endParaRPr lang="en-GB" sz="1200" b="1" dirty="0">
              <a:latin typeface="Comic Sans MS" panose="030F0702030302020204" pitchFamily="66" charset="0"/>
            </a:endParaRPr>
          </a:p>
        </p:txBody>
      </p:sp>
    </p:spTree>
    <p:extLst>
      <p:ext uri="{BB962C8B-B14F-4D97-AF65-F5344CB8AC3E}">
        <p14:creationId xmlns:p14="http://schemas.microsoft.com/office/powerpoint/2010/main" val="2364672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F52728-077D-45A5-B5C0-1064CEBCD893}"/>
              </a:ext>
            </a:extLst>
          </p:cNvPr>
          <p:cNvSpPr/>
          <p:nvPr/>
        </p:nvSpPr>
        <p:spPr>
          <a:xfrm>
            <a:off x="86354" y="127454"/>
            <a:ext cx="5476874" cy="6691313"/>
          </a:xfrm>
          <a:prstGeom prst="rect">
            <a:avLst/>
          </a:prstGeom>
          <a:solidFill>
            <a:schemeClr val="bg1"/>
          </a:solidFill>
          <a:ln w="76200">
            <a:solidFill>
              <a:srgbClr val="00FF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6" name="TextBox 5">
            <a:extLst>
              <a:ext uri="{FF2B5EF4-FFF2-40B4-BE49-F238E27FC236}">
                <a16:creationId xmlns:a16="http://schemas.microsoft.com/office/drawing/2014/main" id="{9E9557FB-621A-46E5-B753-882C4531E88C}"/>
              </a:ext>
            </a:extLst>
          </p:cNvPr>
          <p:cNvSpPr txBox="1"/>
          <p:nvPr/>
        </p:nvSpPr>
        <p:spPr>
          <a:xfrm>
            <a:off x="7345" y="103640"/>
            <a:ext cx="5578376" cy="584775"/>
          </a:xfrm>
          <a:prstGeom prst="rect">
            <a:avLst/>
          </a:prstGeom>
          <a:noFill/>
        </p:spPr>
        <p:txBody>
          <a:bodyPr wrap="square" rtlCol="0">
            <a:spAutoFit/>
          </a:bodyPr>
          <a:lstStyle/>
          <a:p>
            <a:pPr algn="ctr"/>
            <a:r>
              <a:rPr lang="en-GB" sz="3200" b="1" dirty="0">
                <a:solidFill>
                  <a:srgbClr val="00FFCC"/>
                </a:solidFill>
                <a:latin typeface="Comic Sans MS" panose="030F0702030302020204" pitchFamily="66" charset="0"/>
              </a:rPr>
              <a:t>Turquoise Reading Band</a:t>
            </a:r>
          </a:p>
        </p:txBody>
      </p:sp>
      <p:sp>
        <p:nvSpPr>
          <p:cNvPr id="8" name="Rectangle 7">
            <a:extLst>
              <a:ext uri="{FF2B5EF4-FFF2-40B4-BE49-F238E27FC236}">
                <a16:creationId xmlns:a16="http://schemas.microsoft.com/office/drawing/2014/main" id="{CC14CB92-BE24-45F5-A5F6-D0ACBD3BB7AA}"/>
              </a:ext>
            </a:extLst>
          </p:cNvPr>
          <p:cNvSpPr/>
          <p:nvPr/>
        </p:nvSpPr>
        <p:spPr>
          <a:xfrm>
            <a:off x="227711" y="1232123"/>
            <a:ext cx="5173593" cy="2081444"/>
          </a:xfrm>
          <a:prstGeom prst="rect">
            <a:avLst/>
          </a:prstGeom>
          <a:solidFill>
            <a:schemeClr val="bg1"/>
          </a:solidFill>
          <a:ln w="57150">
            <a:solidFill>
              <a:srgbClr val="66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A55F34F2-B0E3-4266-84DC-687F880C2C64}"/>
              </a:ext>
            </a:extLst>
          </p:cNvPr>
          <p:cNvSpPr txBox="1"/>
          <p:nvPr/>
        </p:nvSpPr>
        <p:spPr>
          <a:xfrm>
            <a:off x="86354" y="573885"/>
            <a:ext cx="5512142" cy="646331"/>
          </a:xfrm>
          <a:prstGeom prst="rect">
            <a:avLst/>
          </a:prstGeom>
          <a:noFill/>
          <a:ln>
            <a:noFill/>
          </a:ln>
        </p:spPr>
        <p:txBody>
          <a:bodyPr wrap="square" rtlCol="0">
            <a:spAutoFit/>
          </a:bodyPr>
          <a:lstStyle/>
          <a:p>
            <a:pPr algn="ctr"/>
            <a:r>
              <a:rPr lang="en-GB" sz="1200" dirty="0">
                <a:latin typeface="Comic Sans MS" panose="030F0702030302020204" pitchFamily="66" charset="0"/>
              </a:rPr>
              <a:t>Turquoise books have more adjectives and descriptive verbs. The number of pictures will decrease, whereas the text amount will increase. Your child should be able to sound out most of the words in their reading book.</a:t>
            </a:r>
          </a:p>
        </p:txBody>
      </p:sp>
      <p:sp>
        <p:nvSpPr>
          <p:cNvPr id="10" name="Rectangle 9">
            <a:extLst>
              <a:ext uri="{FF2B5EF4-FFF2-40B4-BE49-F238E27FC236}">
                <a16:creationId xmlns:a16="http://schemas.microsoft.com/office/drawing/2014/main" id="{E779A24F-DA6E-41A6-B765-C2032CD85F61}"/>
              </a:ext>
            </a:extLst>
          </p:cNvPr>
          <p:cNvSpPr/>
          <p:nvPr/>
        </p:nvSpPr>
        <p:spPr>
          <a:xfrm>
            <a:off x="234499" y="3453817"/>
            <a:ext cx="5202073" cy="1075542"/>
          </a:xfrm>
          <a:prstGeom prst="rect">
            <a:avLst/>
          </a:prstGeom>
          <a:solidFill>
            <a:schemeClr val="bg1"/>
          </a:solidFill>
          <a:ln w="57150">
            <a:solidFill>
              <a:srgbClr val="66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A2D23948-06A4-460D-9222-681327B96557}"/>
              </a:ext>
            </a:extLst>
          </p:cNvPr>
          <p:cNvSpPr txBox="1"/>
          <p:nvPr/>
        </p:nvSpPr>
        <p:spPr>
          <a:xfrm>
            <a:off x="270449" y="3433878"/>
            <a:ext cx="5280077" cy="1015663"/>
          </a:xfrm>
          <a:prstGeom prst="rect">
            <a:avLst/>
          </a:prstGeom>
          <a:noFill/>
          <a:ln>
            <a:noFill/>
          </a:ln>
        </p:spPr>
        <p:txBody>
          <a:bodyPr wrap="square" rtlCol="0">
            <a:spAutoFit/>
          </a:bodyPr>
          <a:lstStyle/>
          <a:p>
            <a:pPr algn="ctr"/>
            <a:r>
              <a:rPr lang="en-GB" sz="12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latin typeface="Comic Sans MS" panose="030F0702030302020204" pitchFamily="66" charset="0"/>
              </a:rPr>
              <a:t>Read some pages silently, inside their heads.</a:t>
            </a:r>
          </a:p>
          <a:p>
            <a:pPr marL="171450" indent="-171450">
              <a:buFont typeface="Arial" panose="020B0604020202020204" pitchFamily="34" charset="0"/>
              <a:buChar char="•"/>
            </a:pPr>
            <a:r>
              <a:rPr lang="en-GB" sz="1200" dirty="0">
                <a:latin typeface="Comic Sans MS" panose="030F0702030302020204" pitchFamily="66" charset="0"/>
              </a:rPr>
              <a:t>Read sentences with correct punctuation and expression.</a:t>
            </a:r>
          </a:p>
          <a:p>
            <a:pPr marL="171450" indent="-171450">
              <a:buFont typeface="Arial" panose="020B0604020202020204" pitchFamily="34" charset="0"/>
              <a:buChar char="•"/>
            </a:pPr>
            <a:r>
              <a:rPr lang="en-GB" sz="1200" dirty="0">
                <a:latin typeface="Comic Sans MS" panose="030F0702030302020204" pitchFamily="66" charset="0"/>
              </a:rPr>
              <a:t>Decode unusual words using sounds that they know.</a:t>
            </a:r>
          </a:p>
          <a:p>
            <a:r>
              <a:rPr lang="en-GB" sz="1200" dirty="0">
                <a:latin typeface="Comic Sans MS" panose="030F0702030302020204" pitchFamily="66" charset="0"/>
              </a:rPr>
              <a:t> </a:t>
            </a:r>
            <a:r>
              <a:rPr lang="en-GB" sz="1200" b="1" dirty="0">
                <a:latin typeface="Comic Sans MS" panose="030F0702030302020204" pitchFamily="66" charset="0"/>
              </a:rPr>
              <a:t>oh, Mr, Mrs, people, their, called, looked, asked, could.</a:t>
            </a:r>
          </a:p>
        </p:txBody>
      </p:sp>
      <p:sp>
        <p:nvSpPr>
          <p:cNvPr id="16" name="Rectangle 15">
            <a:extLst>
              <a:ext uri="{FF2B5EF4-FFF2-40B4-BE49-F238E27FC236}">
                <a16:creationId xmlns:a16="http://schemas.microsoft.com/office/drawing/2014/main" id="{D475336F-3A21-4E7E-825B-623BC8381C89}"/>
              </a:ext>
            </a:extLst>
          </p:cNvPr>
          <p:cNvSpPr/>
          <p:nvPr/>
        </p:nvSpPr>
        <p:spPr>
          <a:xfrm>
            <a:off x="270449" y="4654146"/>
            <a:ext cx="5166124" cy="2039834"/>
          </a:xfrm>
          <a:prstGeom prst="rect">
            <a:avLst/>
          </a:prstGeom>
          <a:solidFill>
            <a:schemeClr val="bg1"/>
          </a:solidFill>
          <a:ln w="57150">
            <a:solidFill>
              <a:srgbClr val="66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0E9108B2-4E9B-45EC-80A1-FC63691E8BA7}"/>
              </a:ext>
            </a:extLst>
          </p:cNvPr>
          <p:cNvSpPr txBox="1"/>
          <p:nvPr/>
        </p:nvSpPr>
        <p:spPr>
          <a:xfrm>
            <a:off x="218723" y="4628972"/>
            <a:ext cx="5280077" cy="2523768"/>
          </a:xfrm>
          <a:prstGeom prst="rect">
            <a:avLst/>
          </a:prstGeom>
          <a:noFill/>
          <a:ln>
            <a:noFill/>
          </a:ln>
        </p:spPr>
        <p:txBody>
          <a:bodyPr wrap="square" rtlCol="0">
            <a:spAutoFit/>
          </a:bodyPr>
          <a:lstStyle/>
          <a:p>
            <a:pPr algn="ctr"/>
            <a:r>
              <a:rPr lang="en-GB" sz="1200" b="1" u="sng" dirty="0">
                <a:latin typeface="Comic Sans MS" panose="030F0702030302020204" pitchFamily="66" charset="0"/>
              </a:rPr>
              <a:t>How you can help </a:t>
            </a:r>
          </a:p>
          <a:p>
            <a:pPr marL="171450" indent="-171450">
              <a:buFont typeface="Arial" panose="020B0604020202020204" pitchFamily="34" charset="0"/>
              <a:buChar char="•"/>
            </a:pPr>
            <a:r>
              <a:rPr lang="en-GB" sz="1200" dirty="0">
                <a:latin typeface="Comic Sans MS" panose="030F0702030302020204" pitchFamily="66" charset="0"/>
              </a:rPr>
              <a:t>Listen to some pages aloud and encourage the use of expression and paying attention to punctuation marks. </a:t>
            </a:r>
          </a:p>
          <a:p>
            <a:pPr marL="171450" indent="-171450">
              <a:buFont typeface="Arial" panose="020B0604020202020204" pitchFamily="34" charset="0"/>
              <a:buChar char="•"/>
            </a:pPr>
            <a:r>
              <a:rPr lang="en-GB" sz="1200" dirty="0">
                <a:latin typeface="Comic Sans MS" panose="030F0702030302020204" pitchFamily="66" charset="0"/>
              </a:rPr>
              <a:t>Talking about how events in the book relate to each other and helping your child to understand how the story builds up in a longer book. </a:t>
            </a:r>
          </a:p>
          <a:p>
            <a:pPr marL="171450" indent="-171450">
              <a:buFont typeface="Arial" panose="020B0604020202020204" pitchFamily="34" charset="0"/>
              <a:buChar char="•"/>
            </a:pPr>
            <a:r>
              <a:rPr lang="en-GB" sz="1200" dirty="0">
                <a:latin typeface="Comic Sans MS" panose="030F0702030302020204" pitchFamily="66" charset="0"/>
              </a:rPr>
              <a:t>Asking them to tell you about interesting things they found out and to show you where the information is in the book. </a:t>
            </a:r>
          </a:p>
          <a:p>
            <a:pPr marL="171450" indent="-171450">
              <a:buFont typeface="Arial" panose="020B0604020202020204" pitchFamily="34" charset="0"/>
              <a:buChar char="•"/>
            </a:pPr>
            <a:r>
              <a:rPr lang="en-GB" sz="1200" dirty="0">
                <a:latin typeface="Comic Sans MS" panose="030F0702030302020204" pitchFamily="66" charset="0"/>
              </a:rPr>
              <a:t>If they are struggling with reading a word, encourage them to try to look at the different sounds in it to work it out or read the sentence to help them. </a:t>
            </a:r>
            <a:endParaRPr lang="en-GB" sz="11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28" name="TextBox 27">
            <a:extLst>
              <a:ext uri="{FF2B5EF4-FFF2-40B4-BE49-F238E27FC236}">
                <a16:creationId xmlns:a16="http://schemas.microsoft.com/office/drawing/2014/main" id="{87CFD137-F5E9-477F-8F6D-138CA6FA079A}"/>
              </a:ext>
            </a:extLst>
          </p:cNvPr>
          <p:cNvSpPr txBox="1"/>
          <p:nvPr/>
        </p:nvSpPr>
        <p:spPr>
          <a:xfrm>
            <a:off x="298927" y="1169393"/>
            <a:ext cx="5102377" cy="2154436"/>
          </a:xfrm>
          <a:prstGeom prst="rect">
            <a:avLst/>
          </a:prstGeom>
          <a:noFill/>
          <a:ln>
            <a:noFill/>
          </a:ln>
        </p:spPr>
        <p:txBody>
          <a:bodyPr wrap="square" rtlCol="0">
            <a:spAutoFit/>
          </a:bodyPr>
          <a:lstStyle/>
          <a:p>
            <a:pPr algn="ctr"/>
            <a:r>
              <a:rPr lang="en-GB" sz="1200" b="1" u="sng" dirty="0">
                <a:latin typeface="Comic Sans MS" panose="030F0702030302020204" pitchFamily="66" charset="0"/>
              </a:rPr>
              <a:t>Phonics</a:t>
            </a:r>
            <a:endParaRPr lang="en-GB" sz="1200" dirty="0">
              <a:latin typeface="Comic Sans MS" panose="030F0702030302020204" pitchFamily="66" charset="0"/>
            </a:endParaRPr>
          </a:p>
          <a:p>
            <a:r>
              <a:rPr lang="en-GB" sz="1200" dirty="0">
                <a:latin typeface="Comic Sans MS" panose="030F0702030302020204" pitchFamily="66" charset="0"/>
              </a:rPr>
              <a:t>In this part of phase five, children revisit sounds that they have previously learnt, but now learn the different ways of pronouncing them, e.g. the ‘ow’ sound is different is ‘cow’ and ‘blow’.</a:t>
            </a:r>
          </a:p>
          <a:p>
            <a:endParaRPr lang="en-GB" sz="1200" dirty="0">
              <a:latin typeface="Comic Sans MS" panose="030F0702030302020204" pitchFamily="66" charset="0"/>
            </a:endParaRPr>
          </a:p>
          <a:p>
            <a:r>
              <a:rPr lang="en-GB" sz="1200" dirty="0">
                <a:latin typeface="Comic Sans MS" panose="030F0702030302020204" pitchFamily="66" charset="0"/>
              </a:rPr>
              <a:t>They will also learn additional spellings for the sounds that they already know, e.g. the ‘ai’ sound can spelt as ‘</a:t>
            </a:r>
            <a:r>
              <a:rPr lang="en-GB" sz="1200" dirty="0" err="1">
                <a:latin typeface="Comic Sans MS" panose="030F0702030302020204" pitchFamily="66" charset="0"/>
              </a:rPr>
              <a:t>aigh</a:t>
            </a:r>
            <a:r>
              <a:rPr lang="en-GB" sz="1200" dirty="0">
                <a:latin typeface="Comic Sans MS" panose="030F0702030302020204" pitchFamily="66" charset="0"/>
              </a:rPr>
              <a:t>’ in straight.</a:t>
            </a:r>
          </a:p>
          <a:p>
            <a:endParaRPr lang="en-GB" sz="1200" dirty="0">
              <a:latin typeface="Comic Sans MS" panose="030F0702030302020204" pitchFamily="66" charset="0"/>
            </a:endParaRPr>
          </a:p>
          <a:p>
            <a:r>
              <a:rPr lang="en-GB" sz="1200" dirty="0">
                <a:latin typeface="Comic Sans MS" panose="030F0702030302020204" pitchFamily="66" charset="0"/>
              </a:rPr>
              <a:t>These books will not have as much as focus on individual sounds like in the previous reading book bands, but will start to expose them to a range of more challenging words and a variety of spelling patterns.</a:t>
            </a:r>
          </a:p>
        </p:txBody>
      </p:sp>
      <p:sp>
        <p:nvSpPr>
          <p:cNvPr id="42" name="Rectangle 41">
            <a:extLst>
              <a:ext uri="{FF2B5EF4-FFF2-40B4-BE49-F238E27FC236}">
                <a16:creationId xmlns:a16="http://schemas.microsoft.com/office/drawing/2014/main" id="{5F9BAEEE-3F16-4C03-AE57-5AC32215718A}"/>
              </a:ext>
            </a:extLst>
          </p:cNvPr>
          <p:cNvSpPr/>
          <p:nvPr/>
        </p:nvSpPr>
        <p:spPr>
          <a:xfrm>
            <a:off x="5890078" y="127454"/>
            <a:ext cx="5476874" cy="6691313"/>
          </a:xfrm>
          <a:prstGeom prst="rect">
            <a:avLst/>
          </a:prstGeom>
          <a:solidFill>
            <a:schemeClr val="bg1"/>
          </a:solidFill>
          <a:ln w="76200">
            <a:solidFill>
              <a:srgbClr val="00FF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43" name="TextBox 42">
            <a:extLst>
              <a:ext uri="{FF2B5EF4-FFF2-40B4-BE49-F238E27FC236}">
                <a16:creationId xmlns:a16="http://schemas.microsoft.com/office/drawing/2014/main" id="{81D161A6-F78D-455A-8DEE-CC33AD16EFBE}"/>
              </a:ext>
            </a:extLst>
          </p:cNvPr>
          <p:cNvSpPr txBox="1"/>
          <p:nvPr/>
        </p:nvSpPr>
        <p:spPr>
          <a:xfrm>
            <a:off x="5811069" y="103640"/>
            <a:ext cx="5578376" cy="584775"/>
          </a:xfrm>
          <a:prstGeom prst="rect">
            <a:avLst/>
          </a:prstGeom>
          <a:noFill/>
        </p:spPr>
        <p:txBody>
          <a:bodyPr wrap="square" rtlCol="0">
            <a:spAutoFit/>
          </a:bodyPr>
          <a:lstStyle/>
          <a:p>
            <a:pPr algn="ctr"/>
            <a:r>
              <a:rPr lang="en-GB" sz="3200" b="1" dirty="0">
                <a:solidFill>
                  <a:srgbClr val="00FFCC"/>
                </a:solidFill>
                <a:latin typeface="Comic Sans MS" panose="030F0702030302020204" pitchFamily="66" charset="0"/>
              </a:rPr>
              <a:t>Turquoise Reading Band</a:t>
            </a:r>
          </a:p>
        </p:txBody>
      </p:sp>
      <p:sp>
        <p:nvSpPr>
          <p:cNvPr id="44" name="Rectangle 43">
            <a:extLst>
              <a:ext uri="{FF2B5EF4-FFF2-40B4-BE49-F238E27FC236}">
                <a16:creationId xmlns:a16="http://schemas.microsoft.com/office/drawing/2014/main" id="{561B524E-CDFE-4BBF-ACC5-D6E62306DD08}"/>
              </a:ext>
            </a:extLst>
          </p:cNvPr>
          <p:cNvSpPr/>
          <p:nvPr/>
        </p:nvSpPr>
        <p:spPr>
          <a:xfrm>
            <a:off x="6031435" y="1232123"/>
            <a:ext cx="5173593" cy="2081444"/>
          </a:xfrm>
          <a:prstGeom prst="rect">
            <a:avLst/>
          </a:prstGeom>
          <a:solidFill>
            <a:schemeClr val="bg1"/>
          </a:solidFill>
          <a:ln w="57150">
            <a:solidFill>
              <a:srgbClr val="66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TextBox 44">
            <a:extLst>
              <a:ext uri="{FF2B5EF4-FFF2-40B4-BE49-F238E27FC236}">
                <a16:creationId xmlns:a16="http://schemas.microsoft.com/office/drawing/2014/main" id="{7D3CBB77-2C8C-4C17-9369-384C31F90938}"/>
              </a:ext>
            </a:extLst>
          </p:cNvPr>
          <p:cNvSpPr txBox="1"/>
          <p:nvPr/>
        </p:nvSpPr>
        <p:spPr>
          <a:xfrm>
            <a:off x="5890078" y="573885"/>
            <a:ext cx="5512142" cy="646331"/>
          </a:xfrm>
          <a:prstGeom prst="rect">
            <a:avLst/>
          </a:prstGeom>
          <a:noFill/>
          <a:ln>
            <a:noFill/>
          </a:ln>
        </p:spPr>
        <p:txBody>
          <a:bodyPr wrap="square" rtlCol="0">
            <a:spAutoFit/>
          </a:bodyPr>
          <a:lstStyle/>
          <a:p>
            <a:pPr algn="ctr"/>
            <a:r>
              <a:rPr lang="en-GB" sz="1200" dirty="0">
                <a:latin typeface="Comic Sans MS" panose="030F0702030302020204" pitchFamily="66" charset="0"/>
              </a:rPr>
              <a:t>Turquoise books have more adjectives and descriptive verbs. The number of pictures will decrease, whereas the text amount will increase. Your child should be able to sound out most of the words in their reading book.</a:t>
            </a:r>
          </a:p>
        </p:txBody>
      </p:sp>
      <p:sp>
        <p:nvSpPr>
          <p:cNvPr id="46" name="Rectangle 45">
            <a:extLst>
              <a:ext uri="{FF2B5EF4-FFF2-40B4-BE49-F238E27FC236}">
                <a16:creationId xmlns:a16="http://schemas.microsoft.com/office/drawing/2014/main" id="{472D91B2-961F-4C10-8B76-423D92BEC550}"/>
              </a:ext>
            </a:extLst>
          </p:cNvPr>
          <p:cNvSpPr/>
          <p:nvPr/>
        </p:nvSpPr>
        <p:spPr>
          <a:xfrm>
            <a:off x="6038223" y="3453817"/>
            <a:ext cx="5202073" cy="1075542"/>
          </a:xfrm>
          <a:prstGeom prst="rect">
            <a:avLst/>
          </a:prstGeom>
          <a:solidFill>
            <a:schemeClr val="bg1"/>
          </a:solidFill>
          <a:ln w="57150">
            <a:solidFill>
              <a:srgbClr val="66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TextBox 46">
            <a:extLst>
              <a:ext uri="{FF2B5EF4-FFF2-40B4-BE49-F238E27FC236}">
                <a16:creationId xmlns:a16="http://schemas.microsoft.com/office/drawing/2014/main" id="{176111D8-17EA-45C3-BBDA-1EDD1DC970E3}"/>
              </a:ext>
            </a:extLst>
          </p:cNvPr>
          <p:cNvSpPr txBox="1"/>
          <p:nvPr/>
        </p:nvSpPr>
        <p:spPr>
          <a:xfrm>
            <a:off x="6074173" y="3433878"/>
            <a:ext cx="5280077" cy="1015663"/>
          </a:xfrm>
          <a:prstGeom prst="rect">
            <a:avLst/>
          </a:prstGeom>
          <a:noFill/>
          <a:ln>
            <a:noFill/>
          </a:ln>
        </p:spPr>
        <p:txBody>
          <a:bodyPr wrap="square" rtlCol="0">
            <a:spAutoFit/>
          </a:bodyPr>
          <a:lstStyle/>
          <a:p>
            <a:pPr algn="ctr"/>
            <a:r>
              <a:rPr lang="en-GB" sz="1200" b="1" u="sng" dirty="0">
                <a:latin typeface="Comic Sans MS" panose="030F0702030302020204" pitchFamily="66" charset="0"/>
              </a:rPr>
              <a:t>Goals for your child and tricky words</a:t>
            </a:r>
          </a:p>
          <a:p>
            <a:pPr marL="171450" indent="-171450">
              <a:buFont typeface="Arial" panose="020B0604020202020204" pitchFamily="34" charset="0"/>
              <a:buChar char="•"/>
            </a:pPr>
            <a:r>
              <a:rPr lang="en-GB" sz="1200" dirty="0">
                <a:latin typeface="Comic Sans MS" panose="030F0702030302020204" pitchFamily="66" charset="0"/>
              </a:rPr>
              <a:t>Read some pages silently, inside their heads.</a:t>
            </a:r>
          </a:p>
          <a:p>
            <a:pPr marL="171450" indent="-171450">
              <a:buFont typeface="Arial" panose="020B0604020202020204" pitchFamily="34" charset="0"/>
              <a:buChar char="•"/>
            </a:pPr>
            <a:r>
              <a:rPr lang="en-GB" sz="1200" dirty="0">
                <a:latin typeface="Comic Sans MS" panose="030F0702030302020204" pitchFamily="66" charset="0"/>
              </a:rPr>
              <a:t>Read sentences with correct punctuation and expression.</a:t>
            </a:r>
          </a:p>
          <a:p>
            <a:pPr marL="171450" indent="-171450">
              <a:buFont typeface="Arial" panose="020B0604020202020204" pitchFamily="34" charset="0"/>
              <a:buChar char="•"/>
            </a:pPr>
            <a:r>
              <a:rPr lang="en-GB" sz="1200" dirty="0">
                <a:latin typeface="Comic Sans MS" panose="030F0702030302020204" pitchFamily="66" charset="0"/>
              </a:rPr>
              <a:t>Decode unusual words using sounds that they know.</a:t>
            </a:r>
          </a:p>
          <a:p>
            <a:r>
              <a:rPr lang="en-GB" sz="1200" dirty="0">
                <a:latin typeface="Comic Sans MS" panose="030F0702030302020204" pitchFamily="66" charset="0"/>
              </a:rPr>
              <a:t> </a:t>
            </a:r>
            <a:r>
              <a:rPr lang="en-GB" sz="1200" b="1" dirty="0">
                <a:latin typeface="Comic Sans MS" panose="030F0702030302020204" pitchFamily="66" charset="0"/>
              </a:rPr>
              <a:t>oh, Mr, Mrs, people, their, called, looked, asked, could.</a:t>
            </a:r>
          </a:p>
        </p:txBody>
      </p:sp>
      <p:sp>
        <p:nvSpPr>
          <p:cNvPr id="48" name="Rectangle 47">
            <a:extLst>
              <a:ext uri="{FF2B5EF4-FFF2-40B4-BE49-F238E27FC236}">
                <a16:creationId xmlns:a16="http://schemas.microsoft.com/office/drawing/2014/main" id="{5AF6AFAE-EC9F-4897-8F2D-F6EE740208F2}"/>
              </a:ext>
            </a:extLst>
          </p:cNvPr>
          <p:cNvSpPr/>
          <p:nvPr/>
        </p:nvSpPr>
        <p:spPr>
          <a:xfrm>
            <a:off x="6074173" y="4654146"/>
            <a:ext cx="5166124" cy="2039834"/>
          </a:xfrm>
          <a:prstGeom prst="rect">
            <a:avLst/>
          </a:prstGeom>
          <a:solidFill>
            <a:schemeClr val="bg1"/>
          </a:solidFill>
          <a:ln w="57150">
            <a:solidFill>
              <a:srgbClr val="66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01C93EE9-6626-489A-BD81-7ED55C2582A7}"/>
              </a:ext>
            </a:extLst>
          </p:cNvPr>
          <p:cNvSpPr txBox="1"/>
          <p:nvPr/>
        </p:nvSpPr>
        <p:spPr>
          <a:xfrm>
            <a:off x="6022447" y="4628972"/>
            <a:ext cx="5280077" cy="2523768"/>
          </a:xfrm>
          <a:prstGeom prst="rect">
            <a:avLst/>
          </a:prstGeom>
          <a:noFill/>
          <a:ln>
            <a:noFill/>
          </a:ln>
        </p:spPr>
        <p:txBody>
          <a:bodyPr wrap="square" rtlCol="0">
            <a:spAutoFit/>
          </a:bodyPr>
          <a:lstStyle/>
          <a:p>
            <a:pPr algn="ctr"/>
            <a:r>
              <a:rPr lang="en-GB" sz="1200" b="1" u="sng" dirty="0">
                <a:latin typeface="Comic Sans MS" panose="030F0702030302020204" pitchFamily="66" charset="0"/>
              </a:rPr>
              <a:t>How you can help </a:t>
            </a:r>
          </a:p>
          <a:p>
            <a:pPr marL="171450" indent="-171450">
              <a:buFont typeface="Arial" panose="020B0604020202020204" pitchFamily="34" charset="0"/>
              <a:buChar char="•"/>
            </a:pPr>
            <a:r>
              <a:rPr lang="en-GB" sz="1200" dirty="0">
                <a:latin typeface="Comic Sans MS" panose="030F0702030302020204" pitchFamily="66" charset="0"/>
              </a:rPr>
              <a:t>Listen to some pages aloud and encourage the use of expression and paying attention to punctuation marks. </a:t>
            </a:r>
          </a:p>
          <a:p>
            <a:pPr marL="171450" indent="-171450">
              <a:buFont typeface="Arial" panose="020B0604020202020204" pitchFamily="34" charset="0"/>
              <a:buChar char="•"/>
            </a:pPr>
            <a:r>
              <a:rPr lang="en-GB" sz="1200" dirty="0">
                <a:latin typeface="Comic Sans MS" panose="030F0702030302020204" pitchFamily="66" charset="0"/>
              </a:rPr>
              <a:t>Talking about how events in the book relate to each other and helping your child to understand how the story builds up in a longer book. </a:t>
            </a:r>
          </a:p>
          <a:p>
            <a:pPr marL="171450" indent="-171450">
              <a:buFont typeface="Arial" panose="020B0604020202020204" pitchFamily="34" charset="0"/>
              <a:buChar char="•"/>
            </a:pPr>
            <a:r>
              <a:rPr lang="en-GB" sz="1200" dirty="0">
                <a:latin typeface="Comic Sans MS" panose="030F0702030302020204" pitchFamily="66" charset="0"/>
              </a:rPr>
              <a:t>Asking them to tell you about interesting things they found out and to show you where the information is in the book. </a:t>
            </a:r>
          </a:p>
          <a:p>
            <a:pPr marL="171450" indent="-171450">
              <a:buFont typeface="Arial" panose="020B0604020202020204" pitchFamily="34" charset="0"/>
              <a:buChar char="•"/>
            </a:pPr>
            <a:r>
              <a:rPr lang="en-GB" sz="1200" dirty="0">
                <a:latin typeface="Comic Sans MS" panose="030F0702030302020204" pitchFamily="66" charset="0"/>
              </a:rPr>
              <a:t>If they are struggling with reading a word, encourage them to try to look at the different sounds in it to work it out or read the sentence to help them. </a:t>
            </a:r>
            <a:endParaRPr lang="en-GB" sz="11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50" name="TextBox 49">
            <a:extLst>
              <a:ext uri="{FF2B5EF4-FFF2-40B4-BE49-F238E27FC236}">
                <a16:creationId xmlns:a16="http://schemas.microsoft.com/office/drawing/2014/main" id="{B985826E-32B1-4F5C-B5A8-A0650DB999F0}"/>
              </a:ext>
            </a:extLst>
          </p:cNvPr>
          <p:cNvSpPr txBox="1"/>
          <p:nvPr/>
        </p:nvSpPr>
        <p:spPr>
          <a:xfrm>
            <a:off x="6102651" y="1169393"/>
            <a:ext cx="5102377" cy="2154436"/>
          </a:xfrm>
          <a:prstGeom prst="rect">
            <a:avLst/>
          </a:prstGeom>
          <a:noFill/>
          <a:ln>
            <a:noFill/>
          </a:ln>
        </p:spPr>
        <p:txBody>
          <a:bodyPr wrap="square" rtlCol="0">
            <a:spAutoFit/>
          </a:bodyPr>
          <a:lstStyle/>
          <a:p>
            <a:pPr algn="ctr"/>
            <a:r>
              <a:rPr lang="en-GB" sz="1200" b="1" u="sng" dirty="0">
                <a:latin typeface="Comic Sans MS" panose="030F0702030302020204" pitchFamily="66" charset="0"/>
              </a:rPr>
              <a:t>Phonics</a:t>
            </a:r>
            <a:endParaRPr lang="en-GB" sz="1200" dirty="0">
              <a:latin typeface="Comic Sans MS" panose="030F0702030302020204" pitchFamily="66" charset="0"/>
            </a:endParaRPr>
          </a:p>
          <a:p>
            <a:r>
              <a:rPr lang="en-GB" sz="1200" dirty="0">
                <a:latin typeface="Comic Sans MS" panose="030F0702030302020204" pitchFamily="66" charset="0"/>
              </a:rPr>
              <a:t>In this part of phase five, children revisit sounds that they have previously learnt, but now learn the different ways of pronouncing them, e.g. the ‘ow’ sound is different is ‘cow’ and ‘blow’.</a:t>
            </a:r>
          </a:p>
          <a:p>
            <a:endParaRPr lang="en-GB" sz="1200" dirty="0">
              <a:latin typeface="Comic Sans MS" panose="030F0702030302020204" pitchFamily="66" charset="0"/>
            </a:endParaRPr>
          </a:p>
          <a:p>
            <a:r>
              <a:rPr lang="en-GB" sz="1200" dirty="0">
                <a:latin typeface="Comic Sans MS" panose="030F0702030302020204" pitchFamily="66" charset="0"/>
              </a:rPr>
              <a:t>They will also learn additional spellings for the sounds that they already know, e.g. the ‘ai’ sound can spelt as ‘</a:t>
            </a:r>
            <a:r>
              <a:rPr lang="en-GB" sz="1200" dirty="0" err="1">
                <a:latin typeface="Comic Sans MS" panose="030F0702030302020204" pitchFamily="66" charset="0"/>
              </a:rPr>
              <a:t>aigh</a:t>
            </a:r>
            <a:r>
              <a:rPr lang="en-GB" sz="1200" dirty="0">
                <a:latin typeface="Comic Sans MS" panose="030F0702030302020204" pitchFamily="66" charset="0"/>
              </a:rPr>
              <a:t>’ in straight.</a:t>
            </a:r>
          </a:p>
          <a:p>
            <a:endParaRPr lang="en-GB" sz="1200" dirty="0">
              <a:latin typeface="Comic Sans MS" panose="030F0702030302020204" pitchFamily="66" charset="0"/>
            </a:endParaRPr>
          </a:p>
          <a:p>
            <a:r>
              <a:rPr lang="en-GB" sz="1200" dirty="0">
                <a:latin typeface="Comic Sans MS" panose="030F0702030302020204" pitchFamily="66" charset="0"/>
              </a:rPr>
              <a:t>These books will not have as much as focus on individual sounds like in the previous reading book bands, but will start to expose them to a range of more challenging words and a variety of spelling patterns.</a:t>
            </a:r>
          </a:p>
        </p:txBody>
      </p:sp>
    </p:spTree>
    <p:extLst>
      <p:ext uri="{BB962C8B-B14F-4D97-AF65-F5344CB8AC3E}">
        <p14:creationId xmlns:p14="http://schemas.microsoft.com/office/powerpoint/2010/main" val="2807424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4DC3793-1861-46A1-A3E7-4073593D18F4}"/>
              </a:ext>
            </a:extLst>
          </p:cNvPr>
          <p:cNvSpPr/>
          <p:nvPr/>
        </p:nvSpPr>
        <p:spPr>
          <a:xfrm>
            <a:off x="119480" y="147046"/>
            <a:ext cx="5476874" cy="6691313"/>
          </a:xfrm>
          <a:prstGeom prst="rect">
            <a:avLst/>
          </a:prstGeom>
          <a:solidFill>
            <a:schemeClr val="bg1"/>
          </a:solidFill>
          <a:ln w="76200">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6" name="TextBox 5">
            <a:extLst>
              <a:ext uri="{FF2B5EF4-FFF2-40B4-BE49-F238E27FC236}">
                <a16:creationId xmlns:a16="http://schemas.microsoft.com/office/drawing/2014/main" id="{13F6C6FB-447C-4BC7-8242-9235A0227D45}"/>
              </a:ext>
            </a:extLst>
          </p:cNvPr>
          <p:cNvSpPr txBox="1"/>
          <p:nvPr/>
        </p:nvSpPr>
        <p:spPr>
          <a:xfrm>
            <a:off x="28381" y="127405"/>
            <a:ext cx="5578376" cy="584775"/>
          </a:xfrm>
          <a:prstGeom prst="rect">
            <a:avLst/>
          </a:prstGeom>
          <a:noFill/>
        </p:spPr>
        <p:txBody>
          <a:bodyPr wrap="square" rtlCol="0">
            <a:spAutoFit/>
          </a:bodyPr>
          <a:lstStyle/>
          <a:p>
            <a:pPr algn="ctr"/>
            <a:r>
              <a:rPr lang="en-GB" sz="3200" b="1" dirty="0">
                <a:solidFill>
                  <a:srgbClr val="CC00CC"/>
                </a:solidFill>
                <a:latin typeface="Comic Sans MS" panose="030F0702030302020204" pitchFamily="66" charset="0"/>
              </a:rPr>
              <a:t>Purple Reading Band</a:t>
            </a:r>
          </a:p>
        </p:txBody>
      </p:sp>
      <p:sp>
        <p:nvSpPr>
          <p:cNvPr id="8" name="Rectangle 7">
            <a:extLst>
              <a:ext uri="{FF2B5EF4-FFF2-40B4-BE49-F238E27FC236}">
                <a16:creationId xmlns:a16="http://schemas.microsoft.com/office/drawing/2014/main" id="{5898CA60-3003-4A81-86CE-A54308DBF5C4}"/>
              </a:ext>
            </a:extLst>
          </p:cNvPr>
          <p:cNvSpPr/>
          <p:nvPr/>
        </p:nvSpPr>
        <p:spPr>
          <a:xfrm>
            <a:off x="260663" y="1125659"/>
            <a:ext cx="5173593" cy="1326517"/>
          </a:xfrm>
          <a:prstGeom prst="rect">
            <a:avLst/>
          </a:prstGeom>
          <a:solidFill>
            <a:schemeClr val="bg1"/>
          </a:solidFill>
          <a:ln w="57150">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D6B566CD-F9D2-4CA6-8C1F-B6B908D45482}"/>
              </a:ext>
            </a:extLst>
          </p:cNvPr>
          <p:cNvSpPr txBox="1"/>
          <p:nvPr/>
        </p:nvSpPr>
        <p:spPr>
          <a:xfrm>
            <a:off x="138529" y="593477"/>
            <a:ext cx="5457825" cy="492443"/>
          </a:xfrm>
          <a:prstGeom prst="rect">
            <a:avLst/>
          </a:prstGeom>
          <a:noFill/>
          <a:ln>
            <a:noFill/>
          </a:ln>
        </p:spPr>
        <p:txBody>
          <a:bodyPr wrap="square" rtlCol="0">
            <a:spAutoFit/>
          </a:bodyPr>
          <a:lstStyle/>
          <a:p>
            <a:pPr algn="just"/>
            <a:r>
              <a:rPr lang="en-GB" sz="1300" dirty="0"/>
              <a:t>Purple books will start to have more of the longer sentences and a wider range of challenging vocabulary. It may also have short chapters.</a:t>
            </a:r>
          </a:p>
        </p:txBody>
      </p:sp>
      <p:sp>
        <p:nvSpPr>
          <p:cNvPr id="10" name="Rectangle 9">
            <a:extLst>
              <a:ext uri="{FF2B5EF4-FFF2-40B4-BE49-F238E27FC236}">
                <a16:creationId xmlns:a16="http://schemas.microsoft.com/office/drawing/2014/main" id="{04708D95-0F4D-4BE9-BF6D-B3E01A4ACB3C}"/>
              </a:ext>
            </a:extLst>
          </p:cNvPr>
          <p:cNvSpPr/>
          <p:nvPr/>
        </p:nvSpPr>
        <p:spPr>
          <a:xfrm>
            <a:off x="260663" y="2541487"/>
            <a:ext cx="5202073" cy="1592106"/>
          </a:xfrm>
          <a:prstGeom prst="rect">
            <a:avLst/>
          </a:prstGeom>
          <a:solidFill>
            <a:schemeClr val="bg1"/>
          </a:solidFill>
          <a:ln w="57150">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72D7FFA2-3786-4836-95FE-D92EBEBBD3C7}"/>
              </a:ext>
            </a:extLst>
          </p:cNvPr>
          <p:cNvSpPr txBox="1"/>
          <p:nvPr/>
        </p:nvSpPr>
        <p:spPr>
          <a:xfrm>
            <a:off x="323842" y="2577666"/>
            <a:ext cx="5280077" cy="1569660"/>
          </a:xfrm>
          <a:prstGeom prst="rect">
            <a:avLst/>
          </a:prstGeom>
          <a:noFill/>
          <a:ln>
            <a:noFill/>
          </a:ln>
        </p:spPr>
        <p:txBody>
          <a:bodyPr wrap="square" rtlCol="0">
            <a:spAutoFit/>
          </a:bodyPr>
          <a:lstStyle/>
          <a:p>
            <a:pPr algn="ctr"/>
            <a:r>
              <a:rPr lang="en-GB" sz="1300" b="1" u="sng" dirty="0"/>
              <a:t>Goals for your child and tricky Words</a:t>
            </a:r>
          </a:p>
          <a:p>
            <a:pPr marL="285750" indent="-285750">
              <a:buFont typeface="Arial" panose="020B0604020202020204" pitchFamily="34" charset="0"/>
              <a:buChar char="•"/>
            </a:pPr>
            <a:r>
              <a:rPr lang="en-GB" sz="1400" dirty="0"/>
              <a:t>Read silently in their head for longer periods of time.</a:t>
            </a:r>
          </a:p>
          <a:p>
            <a:pPr marL="285750" indent="-285750">
              <a:buFont typeface="Arial" panose="020B0604020202020204" pitchFamily="34" charset="0"/>
              <a:buChar char="•"/>
            </a:pPr>
            <a:r>
              <a:rPr lang="en-GB" sz="1400" dirty="0"/>
              <a:t> Read longer books with short chapters.</a:t>
            </a:r>
          </a:p>
          <a:p>
            <a:pPr marL="285750" indent="-285750">
              <a:buFont typeface="Arial" panose="020B0604020202020204" pitchFamily="34" charset="0"/>
              <a:buChar char="•"/>
            </a:pPr>
            <a:r>
              <a:rPr lang="en-GB" sz="1400" dirty="0"/>
              <a:t>Read fiction, non-fiction and poetry.</a:t>
            </a:r>
          </a:p>
          <a:p>
            <a:pPr marL="285750" indent="-285750">
              <a:buFont typeface="Arial" panose="020B0604020202020204" pitchFamily="34" charset="0"/>
              <a:buChar char="•"/>
            </a:pPr>
            <a:r>
              <a:rPr lang="en-GB" sz="1400" dirty="0"/>
              <a:t>Sound out most unfamiliar words as they read.</a:t>
            </a:r>
          </a:p>
          <a:p>
            <a:pPr marL="285750" indent="-285750">
              <a:buFont typeface="Arial" panose="020B0604020202020204" pitchFamily="34" charset="0"/>
              <a:buChar char="•"/>
            </a:pPr>
            <a:r>
              <a:rPr lang="en-GB" sz="1400" dirty="0"/>
              <a:t>Discuss whether they think a book is good or not.</a:t>
            </a:r>
          </a:p>
          <a:p>
            <a:pPr marL="285750" indent="-285750">
              <a:buFont typeface="Arial" panose="020B0604020202020204" pitchFamily="34" charset="0"/>
              <a:buChar char="•"/>
            </a:pPr>
            <a:r>
              <a:rPr lang="en-GB" sz="1300" b="1" dirty="0"/>
              <a:t>oh, Mr, Mrs, people, their, called, looked, asked, could.</a:t>
            </a:r>
            <a:endParaRPr lang="en-GB" sz="1300" dirty="0"/>
          </a:p>
        </p:txBody>
      </p:sp>
      <p:sp>
        <p:nvSpPr>
          <p:cNvPr id="16" name="Rectangle 15">
            <a:extLst>
              <a:ext uri="{FF2B5EF4-FFF2-40B4-BE49-F238E27FC236}">
                <a16:creationId xmlns:a16="http://schemas.microsoft.com/office/drawing/2014/main" id="{A0281098-75BD-48C8-94AE-7A7B7381DA6B}"/>
              </a:ext>
            </a:extLst>
          </p:cNvPr>
          <p:cNvSpPr/>
          <p:nvPr/>
        </p:nvSpPr>
        <p:spPr>
          <a:xfrm>
            <a:off x="277544" y="4250739"/>
            <a:ext cx="5166124" cy="2418388"/>
          </a:xfrm>
          <a:prstGeom prst="rect">
            <a:avLst/>
          </a:prstGeom>
          <a:solidFill>
            <a:schemeClr val="bg1"/>
          </a:solidFill>
          <a:ln w="57150">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B4743529-75CF-42F3-8BC4-EF162647AC10}"/>
              </a:ext>
            </a:extLst>
          </p:cNvPr>
          <p:cNvSpPr txBox="1"/>
          <p:nvPr/>
        </p:nvSpPr>
        <p:spPr>
          <a:xfrm>
            <a:off x="232115" y="4232511"/>
            <a:ext cx="5270649" cy="2862322"/>
          </a:xfrm>
          <a:prstGeom prst="rect">
            <a:avLst/>
          </a:prstGeom>
          <a:noFill/>
          <a:ln>
            <a:noFill/>
          </a:ln>
        </p:spPr>
        <p:txBody>
          <a:bodyPr wrap="square" rtlCol="0">
            <a:spAutoFit/>
          </a:bodyPr>
          <a:lstStyle/>
          <a:p>
            <a:pPr algn="ctr"/>
            <a:r>
              <a:rPr lang="en-GB" sz="1300" b="1" u="sng" dirty="0"/>
              <a:t>How you can help</a:t>
            </a:r>
          </a:p>
          <a:p>
            <a:pPr marL="171450" indent="-171450">
              <a:buFont typeface="Arial" panose="020B0604020202020204" pitchFamily="34" charset="0"/>
              <a:buChar char="•"/>
            </a:pPr>
            <a:r>
              <a:rPr lang="en-GB" sz="1300" dirty="0"/>
              <a:t>Listen to them read some pages aloud, encouraging the use of expression and paying attention to punctuation marks. </a:t>
            </a:r>
          </a:p>
          <a:p>
            <a:pPr marL="171450" indent="-171450">
              <a:buFont typeface="Arial" panose="020B0604020202020204" pitchFamily="34" charset="0"/>
              <a:buChar char="•"/>
            </a:pPr>
            <a:r>
              <a:rPr lang="en-GB" sz="1300" dirty="0"/>
              <a:t>Encourage them to read some pages silently, inside their heads. </a:t>
            </a:r>
          </a:p>
          <a:p>
            <a:pPr marL="171450" indent="-171450">
              <a:buFont typeface="Arial" panose="020B0604020202020204" pitchFamily="34" charset="0"/>
              <a:buChar char="•"/>
            </a:pPr>
            <a:r>
              <a:rPr lang="en-GB" sz="1300" dirty="0"/>
              <a:t>Talk about how events in the book relate to each other and help your child to understand how the story builds up in a longer book. </a:t>
            </a:r>
          </a:p>
          <a:p>
            <a:pPr marL="171450" indent="-171450">
              <a:buFont typeface="Arial" panose="020B0604020202020204" pitchFamily="34" charset="0"/>
              <a:buChar char="•"/>
            </a:pPr>
            <a:r>
              <a:rPr lang="en-GB" sz="1300" dirty="0"/>
              <a:t>Ask them to tell you about interesting things they found out and to show you where the information is in the book. </a:t>
            </a:r>
          </a:p>
          <a:p>
            <a:pPr marL="171450" indent="-171450">
              <a:buFont typeface="Arial" panose="020B0604020202020204" pitchFamily="34" charset="0"/>
              <a:buChar char="•"/>
            </a:pPr>
            <a:r>
              <a:rPr lang="en-GB" sz="1300" dirty="0"/>
              <a:t>Question your child about the features of different text types (e.g. titles and headings, numbered instructions) and use them to find out information. </a:t>
            </a:r>
          </a:p>
          <a:p>
            <a:pPr marL="171450" indent="-171450">
              <a:buFont typeface="Arial" panose="020B0604020202020204" pitchFamily="34" charset="0"/>
              <a:buChar char="•"/>
            </a:pPr>
            <a:r>
              <a:rPr lang="en-GB" sz="1300" dirty="0"/>
              <a:t>Ask them to explain if they think the book was good or not and why.</a:t>
            </a: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28" name="TextBox 27">
            <a:extLst>
              <a:ext uri="{FF2B5EF4-FFF2-40B4-BE49-F238E27FC236}">
                <a16:creationId xmlns:a16="http://schemas.microsoft.com/office/drawing/2014/main" id="{B22D0873-A5A7-4064-BCE8-FB46D8EF56D4}"/>
              </a:ext>
            </a:extLst>
          </p:cNvPr>
          <p:cNvSpPr txBox="1"/>
          <p:nvPr/>
        </p:nvSpPr>
        <p:spPr>
          <a:xfrm>
            <a:off x="306728" y="1125659"/>
            <a:ext cx="5102377" cy="1292662"/>
          </a:xfrm>
          <a:prstGeom prst="rect">
            <a:avLst/>
          </a:prstGeom>
          <a:noFill/>
          <a:ln>
            <a:noFill/>
          </a:ln>
        </p:spPr>
        <p:txBody>
          <a:bodyPr wrap="square" rtlCol="0">
            <a:spAutoFit/>
          </a:bodyPr>
          <a:lstStyle/>
          <a:p>
            <a:pPr algn="ctr"/>
            <a:r>
              <a:rPr lang="en-GB" sz="1300" b="1" u="sng" dirty="0"/>
              <a:t>Phonics</a:t>
            </a:r>
            <a:endParaRPr lang="en-GB" sz="1300" dirty="0"/>
          </a:p>
          <a:p>
            <a:pPr algn="just"/>
            <a:r>
              <a:rPr lang="en-GB" sz="1300" dirty="0"/>
              <a:t>Your child will continue reading words that contain sounds with different pronunciations and sounds that can be spelt in different ways.</a:t>
            </a:r>
          </a:p>
          <a:p>
            <a:pPr algn="just"/>
            <a:r>
              <a:rPr lang="en-GB" sz="1300" dirty="0"/>
              <a:t>They should be able to read most of the words in the text. However, with words that they are struggling with, encourage them to try to work it out and read the rest of the sentence to help them if needed. </a:t>
            </a:r>
          </a:p>
        </p:txBody>
      </p:sp>
      <p:sp>
        <p:nvSpPr>
          <p:cNvPr id="33" name="Rectangle 32">
            <a:extLst>
              <a:ext uri="{FF2B5EF4-FFF2-40B4-BE49-F238E27FC236}">
                <a16:creationId xmlns:a16="http://schemas.microsoft.com/office/drawing/2014/main" id="{E9141376-1AC6-45BA-A0E3-96DD1CE33A37}"/>
              </a:ext>
            </a:extLst>
          </p:cNvPr>
          <p:cNvSpPr/>
          <p:nvPr/>
        </p:nvSpPr>
        <p:spPr>
          <a:xfrm>
            <a:off x="5891815" y="147046"/>
            <a:ext cx="5476874" cy="6691313"/>
          </a:xfrm>
          <a:prstGeom prst="rect">
            <a:avLst/>
          </a:prstGeom>
          <a:solidFill>
            <a:schemeClr val="bg1"/>
          </a:solidFill>
          <a:ln w="76200">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34" name="TextBox 33">
            <a:extLst>
              <a:ext uri="{FF2B5EF4-FFF2-40B4-BE49-F238E27FC236}">
                <a16:creationId xmlns:a16="http://schemas.microsoft.com/office/drawing/2014/main" id="{DCB1997B-00A0-4FA9-A6C5-9B9ABAC85B5A}"/>
              </a:ext>
            </a:extLst>
          </p:cNvPr>
          <p:cNvSpPr txBox="1"/>
          <p:nvPr/>
        </p:nvSpPr>
        <p:spPr>
          <a:xfrm>
            <a:off x="5800716" y="127405"/>
            <a:ext cx="5578376" cy="584775"/>
          </a:xfrm>
          <a:prstGeom prst="rect">
            <a:avLst/>
          </a:prstGeom>
          <a:noFill/>
        </p:spPr>
        <p:txBody>
          <a:bodyPr wrap="square" rtlCol="0">
            <a:spAutoFit/>
          </a:bodyPr>
          <a:lstStyle/>
          <a:p>
            <a:pPr algn="ctr"/>
            <a:r>
              <a:rPr lang="en-GB" sz="3200" b="1" dirty="0">
                <a:solidFill>
                  <a:srgbClr val="CC00CC"/>
                </a:solidFill>
                <a:latin typeface="Comic Sans MS" panose="030F0702030302020204" pitchFamily="66" charset="0"/>
              </a:rPr>
              <a:t>Purple Reading Band</a:t>
            </a:r>
          </a:p>
        </p:txBody>
      </p:sp>
      <p:sp>
        <p:nvSpPr>
          <p:cNvPr id="35" name="Rectangle 34">
            <a:extLst>
              <a:ext uri="{FF2B5EF4-FFF2-40B4-BE49-F238E27FC236}">
                <a16:creationId xmlns:a16="http://schemas.microsoft.com/office/drawing/2014/main" id="{D9B9B9AA-A24E-4B7A-BCD4-09CC39E64AC0}"/>
              </a:ext>
            </a:extLst>
          </p:cNvPr>
          <p:cNvSpPr/>
          <p:nvPr/>
        </p:nvSpPr>
        <p:spPr>
          <a:xfrm>
            <a:off x="6032998" y="1125659"/>
            <a:ext cx="5173593" cy="1326517"/>
          </a:xfrm>
          <a:prstGeom prst="rect">
            <a:avLst/>
          </a:prstGeom>
          <a:solidFill>
            <a:schemeClr val="bg1"/>
          </a:solidFill>
          <a:ln w="57150">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extBox 35">
            <a:extLst>
              <a:ext uri="{FF2B5EF4-FFF2-40B4-BE49-F238E27FC236}">
                <a16:creationId xmlns:a16="http://schemas.microsoft.com/office/drawing/2014/main" id="{8A9D216E-5D37-445D-BD25-93A4E53738EB}"/>
              </a:ext>
            </a:extLst>
          </p:cNvPr>
          <p:cNvSpPr txBox="1"/>
          <p:nvPr/>
        </p:nvSpPr>
        <p:spPr>
          <a:xfrm>
            <a:off x="5910864" y="593477"/>
            <a:ext cx="5457825" cy="492443"/>
          </a:xfrm>
          <a:prstGeom prst="rect">
            <a:avLst/>
          </a:prstGeom>
          <a:noFill/>
          <a:ln>
            <a:noFill/>
          </a:ln>
        </p:spPr>
        <p:txBody>
          <a:bodyPr wrap="square" rtlCol="0">
            <a:spAutoFit/>
          </a:bodyPr>
          <a:lstStyle/>
          <a:p>
            <a:pPr algn="just"/>
            <a:r>
              <a:rPr lang="en-GB" sz="1300" dirty="0"/>
              <a:t>Purple books will start to have more of the longer sentences and a wider range of challenging vocabulary. It may also have short chapters.</a:t>
            </a:r>
          </a:p>
        </p:txBody>
      </p:sp>
      <p:sp>
        <p:nvSpPr>
          <p:cNvPr id="37" name="Rectangle 36">
            <a:extLst>
              <a:ext uri="{FF2B5EF4-FFF2-40B4-BE49-F238E27FC236}">
                <a16:creationId xmlns:a16="http://schemas.microsoft.com/office/drawing/2014/main" id="{42D9416C-1CD3-4F77-9FE2-D1015569219F}"/>
              </a:ext>
            </a:extLst>
          </p:cNvPr>
          <p:cNvSpPr/>
          <p:nvPr/>
        </p:nvSpPr>
        <p:spPr>
          <a:xfrm>
            <a:off x="6032998" y="2541487"/>
            <a:ext cx="5202073" cy="1592106"/>
          </a:xfrm>
          <a:prstGeom prst="rect">
            <a:avLst/>
          </a:prstGeom>
          <a:solidFill>
            <a:schemeClr val="bg1"/>
          </a:solidFill>
          <a:ln w="57150">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02E1A81F-7855-49CB-B064-3597ACA16811}"/>
              </a:ext>
            </a:extLst>
          </p:cNvPr>
          <p:cNvSpPr txBox="1"/>
          <p:nvPr/>
        </p:nvSpPr>
        <p:spPr>
          <a:xfrm>
            <a:off x="6096177" y="2577666"/>
            <a:ext cx="5280077" cy="1569660"/>
          </a:xfrm>
          <a:prstGeom prst="rect">
            <a:avLst/>
          </a:prstGeom>
          <a:noFill/>
          <a:ln>
            <a:noFill/>
          </a:ln>
        </p:spPr>
        <p:txBody>
          <a:bodyPr wrap="square" rtlCol="0">
            <a:spAutoFit/>
          </a:bodyPr>
          <a:lstStyle/>
          <a:p>
            <a:pPr algn="ctr"/>
            <a:r>
              <a:rPr lang="en-GB" sz="1300" b="1" u="sng" dirty="0"/>
              <a:t>Goals for your child and tricky Words</a:t>
            </a:r>
          </a:p>
          <a:p>
            <a:pPr marL="285750" indent="-285750">
              <a:buFont typeface="Arial" panose="020B0604020202020204" pitchFamily="34" charset="0"/>
              <a:buChar char="•"/>
            </a:pPr>
            <a:r>
              <a:rPr lang="en-GB" sz="1400" dirty="0"/>
              <a:t>Read silently in their head for longer periods of time.</a:t>
            </a:r>
          </a:p>
          <a:p>
            <a:pPr marL="285750" indent="-285750">
              <a:buFont typeface="Arial" panose="020B0604020202020204" pitchFamily="34" charset="0"/>
              <a:buChar char="•"/>
            </a:pPr>
            <a:r>
              <a:rPr lang="en-GB" sz="1400" dirty="0"/>
              <a:t> Read longer books with short chapters.</a:t>
            </a:r>
          </a:p>
          <a:p>
            <a:pPr marL="285750" indent="-285750">
              <a:buFont typeface="Arial" panose="020B0604020202020204" pitchFamily="34" charset="0"/>
              <a:buChar char="•"/>
            </a:pPr>
            <a:r>
              <a:rPr lang="en-GB" sz="1400" dirty="0"/>
              <a:t>Read fiction, non-fiction and poetry.</a:t>
            </a:r>
          </a:p>
          <a:p>
            <a:pPr marL="285750" indent="-285750">
              <a:buFont typeface="Arial" panose="020B0604020202020204" pitchFamily="34" charset="0"/>
              <a:buChar char="•"/>
            </a:pPr>
            <a:r>
              <a:rPr lang="en-GB" sz="1400" dirty="0"/>
              <a:t>Sound out most unfamiliar words as they read.</a:t>
            </a:r>
          </a:p>
          <a:p>
            <a:pPr marL="285750" indent="-285750">
              <a:buFont typeface="Arial" panose="020B0604020202020204" pitchFamily="34" charset="0"/>
              <a:buChar char="•"/>
            </a:pPr>
            <a:r>
              <a:rPr lang="en-GB" sz="1400" dirty="0"/>
              <a:t>Discuss whether they think a book is good or not.</a:t>
            </a:r>
          </a:p>
          <a:p>
            <a:pPr marL="285750" indent="-285750">
              <a:buFont typeface="Arial" panose="020B0604020202020204" pitchFamily="34" charset="0"/>
              <a:buChar char="•"/>
            </a:pPr>
            <a:r>
              <a:rPr lang="en-GB" sz="1300" b="1" dirty="0"/>
              <a:t>oh, Mr, Mrs, people, their, called, looked, asked, could.</a:t>
            </a:r>
            <a:endParaRPr lang="en-GB" sz="1300" dirty="0"/>
          </a:p>
        </p:txBody>
      </p:sp>
      <p:sp>
        <p:nvSpPr>
          <p:cNvPr id="39" name="Rectangle 38">
            <a:extLst>
              <a:ext uri="{FF2B5EF4-FFF2-40B4-BE49-F238E27FC236}">
                <a16:creationId xmlns:a16="http://schemas.microsoft.com/office/drawing/2014/main" id="{30766B2E-449B-40B1-8FE5-BFDE3E69F742}"/>
              </a:ext>
            </a:extLst>
          </p:cNvPr>
          <p:cNvSpPr/>
          <p:nvPr/>
        </p:nvSpPr>
        <p:spPr>
          <a:xfrm>
            <a:off x="6049879" y="4250739"/>
            <a:ext cx="5166124" cy="2418388"/>
          </a:xfrm>
          <a:prstGeom prst="rect">
            <a:avLst/>
          </a:prstGeom>
          <a:solidFill>
            <a:schemeClr val="bg1"/>
          </a:solidFill>
          <a:ln w="57150">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TextBox 39">
            <a:extLst>
              <a:ext uri="{FF2B5EF4-FFF2-40B4-BE49-F238E27FC236}">
                <a16:creationId xmlns:a16="http://schemas.microsoft.com/office/drawing/2014/main" id="{FB6D8F43-DF6A-4AE5-AB2B-10BBAD5E216D}"/>
              </a:ext>
            </a:extLst>
          </p:cNvPr>
          <p:cNvSpPr txBox="1"/>
          <p:nvPr/>
        </p:nvSpPr>
        <p:spPr>
          <a:xfrm>
            <a:off x="6004450" y="4232511"/>
            <a:ext cx="5270649" cy="2862322"/>
          </a:xfrm>
          <a:prstGeom prst="rect">
            <a:avLst/>
          </a:prstGeom>
          <a:noFill/>
          <a:ln>
            <a:noFill/>
          </a:ln>
        </p:spPr>
        <p:txBody>
          <a:bodyPr wrap="square" rtlCol="0">
            <a:spAutoFit/>
          </a:bodyPr>
          <a:lstStyle/>
          <a:p>
            <a:pPr algn="ctr"/>
            <a:r>
              <a:rPr lang="en-GB" sz="1300" b="1" u="sng" dirty="0"/>
              <a:t>How you can help</a:t>
            </a:r>
          </a:p>
          <a:p>
            <a:pPr marL="171450" indent="-171450">
              <a:buFont typeface="Arial" panose="020B0604020202020204" pitchFamily="34" charset="0"/>
              <a:buChar char="•"/>
            </a:pPr>
            <a:r>
              <a:rPr lang="en-GB" sz="1300" dirty="0"/>
              <a:t>Listen to them read some pages aloud, encouraging the use of expression and paying attention to punctuation marks. </a:t>
            </a:r>
          </a:p>
          <a:p>
            <a:pPr marL="171450" indent="-171450">
              <a:buFont typeface="Arial" panose="020B0604020202020204" pitchFamily="34" charset="0"/>
              <a:buChar char="•"/>
            </a:pPr>
            <a:r>
              <a:rPr lang="en-GB" sz="1300" dirty="0"/>
              <a:t>Encourage them to read some pages silently, inside their heads. </a:t>
            </a:r>
          </a:p>
          <a:p>
            <a:pPr marL="171450" indent="-171450">
              <a:buFont typeface="Arial" panose="020B0604020202020204" pitchFamily="34" charset="0"/>
              <a:buChar char="•"/>
            </a:pPr>
            <a:r>
              <a:rPr lang="en-GB" sz="1300" dirty="0"/>
              <a:t>Talk about how events in the book relate to each other and help your child to understand how the story builds up in a longer book. </a:t>
            </a:r>
          </a:p>
          <a:p>
            <a:pPr marL="171450" indent="-171450">
              <a:buFont typeface="Arial" panose="020B0604020202020204" pitchFamily="34" charset="0"/>
              <a:buChar char="•"/>
            </a:pPr>
            <a:r>
              <a:rPr lang="en-GB" sz="1300" dirty="0"/>
              <a:t>Ask them to tell you about interesting things they found out and to show you where the information is in the book. </a:t>
            </a:r>
          </a:p>
          <a:p>
            <a:pPr marL="171450" indent="-171450">
              <a:buFont typeface="Arial" panose="020B0604020202020204" pitchFamily="34" charset="0"/>
              <a:buChar char="•"/>
            </a:pPr>
            <a:r>
              <a:rPr lang="en-GB" sz="1300" dirty="0"/>
              <a:t>Question your child about the features of different text types (e.g. titles and headings, numbered instructions) and use them to find out information. </a:t>
            </a:r>
          </a:p>
          <a:p>
            <a:pPr marL="171450" indent="-171450">
              <a:buFont typeface="Arial" panose="020B0604020202020204" pitchFamily="34" charset="0"/>
              <a:buChar char="•"/>
            </a:pPr>
            <a:r>
              <a:rPr lang="en-GB" sz="1300" dirty="0"/>
              <a:t>Ask them to explain if they think the book was good or not and why.</a:t>
            </a: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41" name="TextBox 40">
            <a:extLst>
              <a:ext uri="{FF2B5EF4-FFF2-40B4-BE49-F238E27FC236}">
                <a16:creationId xmlns:a16="http://schemas.microsoft.com/office/drawing/2014/main" id="{CD68605B-3EAA-4B29-A1F3-D48370465A28}"/>
              </a:ext>
            </a:extLst>
          </p:cNvPr>
          <p:cNvSpPr txBox="1"/>
          <p:nvPr/>
        </p:nvSpPr>
        <p:spPr>
          <a:xfrm>
            <a:off x="6079063" y="1125659"/>
            <a:ext cx="5102377" cy="1292662"/>
          </a:xfrm>
          <a:prstGeom prst="rect">
            <a:avLst/>
          </a:prstGeom>
          <a:noFill/>
          <a:ln>
            <a:noFill/>
          </a:ln>
        </p:spPr>
        <p:txBody>
          <a:bodyPr wrap="square" rtlCol="0">
            <a:spAutoFit/>
          </a:bodyPr>
          <a:lstStyle/>
          <a:p>
            <a:pPr algn="ctr"/>
            <a:r>
              <a:rPr lang="en-GB" sz="1300" b="1" u="sng" dirty="0"/>
              <a:t>Phonics</a:t>
            </a:r>
            <a:endParaRPr lang="en-GB" sz="1300" dirty="0"/>
          </a:p>
          <a:p>
            <a:pPr algn="just"/>
            <a:r>
              <a:rPr lang="en-GB" sz="1300" dirty="0"/>
              <a:t>Your child will continue reading words that contain sounds with different pronunciations and sounds that can be spelt in different ways.</a:t>
            </a:r>
          </a:p>
          <a:p>
            <a:pPr algn="just"/>
            <a:r>
              <a:rPr lang="en-GB" sz="1300" dirty="0"/>
              <a:t>They should be able to read most of the words in the text. However, with words that they are struggling with, encourage them to try to work it out and read the rest of the sentence to help them if needed. </a:t>
            </a:r>
          </a:p>
        </p:txBody>
      </p:sp>
    </p:spTree>
    <p:extLst>
      <p:ext uri="{BB962C8B-B14F-4D97-AF65-F5344CB8AC3E}">
        <p14:creationId xmlns:p14="http://schemas.microsoft.com/office/powerpoint/2010/main" val="717390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A327361-372B-4FE6-B088-D9A57CB371A7}"/>
              </a:ext>
            </a:extLst>
          </p:cNvPr>
          <p:cNvSpPr/>
          <p:nvPr/>
        </p:nvSpPr>
        <p:spPr>
          <a:xfrm>
            <a:off x="52905" y="166687"/>
            <a:ext cx="5476874" cy="6691313"/>
          </a:xfrm>
          <a:prstGeom prst="rect">
            <a:avLst/>
          </a:prstGeom>
          <a:solidFill>
            <a:schemeClr val="bg1"/>
          </a:solidFill>
          <a:ln w="76200">
            <a:solidFill>
              <a:srgbClr val="FFD0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6" name="TextBox 5">
            <a:extLst>
              <a:ext uri="{FF2B5EF4-FFF2-40B4-BE49-F238E27FC236}">
                <a16:creationId xmlns:a16="http://schemas.microsoft.com/office/drawing/2014/main" id="{38D39E3D-DAD6-4FA4-8FD9-2DDB4AAFF423}"/>
              </a:ext>
            </a:extLst>
          </p:cNvPr>
          <p:cNvSpPr txBox="1"/>
          <p:nvPr/>
        </p:nvSpPr>
        <p:spPr>
          <a:xfrm>
            <a:off x="2154" y="133203"/>
            <a:ext cx="5578376" cy="584775"/>
          </a:xfrm>
          <a:prstGeom prst="rect">
            <a:avLst/>
          </a:prstGeom>
          <a:noFill/>
          <a:ln>
            <a:noFill/>
          </a:ln>
        </p:spPr>
        <p:txBody>
          <a:bodyPr wrap="square" rtlCol="0">
            <a:spAutoFit/>
          </a:bodyPr>
          <a:lstStyle/>
          <a:p>
            <a:pPr algn="ctr"/>
            <a:r>
              <a:rPr lang="en-GB" sz="3200" b="1" dirty="0">
                <a:solidFill>
                  <a:srgbClr val="FFD03B"/>
                </a:solidFill>
                <a:latin typeface="Comic Sans MS" panose="030F0702030302020204" pitchFamily="66" charset="0"/>
              </a:rPr>
              <a:t>Gold Reading Band</a:t>
            </a:r>
          </a:p>
        </p:txBody>
      </p:sp>
      <p:sp>
        <p:nvSpPr>
          <p:cNvPr id="9" name="Rectangle 8">
            <a:extLst>
              <a:ext uri="{FF2B5EF4-FFF2-40B4-BE49-F238E27FC236}">
                <a16:creationId xmlns:a16="http://schemas.microsoft.com/office/drawing/2014/main" id="{0BE3CD44-CB43-4C65-9CE5-2E629CAD1A06}"/>
              </a:ext>
            </a:extLst>
          </p:cNvPr>
          <p:cNvSpPr/>
          <p:nvPr/>
        </p:nvSpPr>
        <p:spPr>
          <a:xfrm>
            <a:off x="170033" y="1280897"/>
            <a:ext cx="5173593" cy="1897024"/>
          </a:xfrm>
          <a:prstGeom prst="rect">
            <a:avLst/>
          </a:prstGeom>
          <a:solidFill>
            <a:schemeClr val="bg1"/>
          </a:solidFill>
          <a:ln w="57150">
            <a:solidFill>
              <a:srgbClr val="FFD8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13710AC7-3E96-4D48-AB0A-A2AABD760BF8}"/>
              </a:ext>
            </a:extLst>
          </p:cNvPr>
          <p:cNvSpPr/>
          <p:nvPr/>
        </p:nvSpPr>
        <p:spPr>
          <a:xfrm>
            <a:off x="170033" y="3300070"/>
            <a:ext cx="5166124" cy="3435781"/>
          </a:xfrm>
          <a:prstGeom prst="rect">
            <a:avLst/>
          </a:prstGeom>
          <a:solidFill>
            <a:schemeClr val="bg1"/>
          </a:solidFill>
          <a:ln w="57150">
            <a:solidFill>
              <a:srgbClr val="FFD8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0959104E-0329-4893-80CB-110FDA5095D9}"/>
              </a:ext>
            </a:extLst>
          </p:cNvPr>
          <p:cNvSpPr txBox="1"/>
          <p:nvPr/>
        </p:nvSpPr>
        <p:spPr>
          <a:xfrm>
            <a:off x="87334" y="3319050"/>
            <a:ext cx="5331521" cy="3477875"/>
          </a:xfrm>
          <a:prstGeom prst="rect">
            <a:avLst/>
          </a:prstGeom>
          <a:noFill/>
          <a:ln>
            <a:noFill/>
          </a:ln>
        </p:spPr>
        <p:txBody>
          <a:bodyPr wrap="square" rtlCol="0">
            <a:spAutoFit/>
          </a:bodyPr>
          <a:lstStyle/>
          <a:p>
            <a:pPr algn="ctr"/>
            <a:r>
              <a:rPr lang="en-GB" sz="1200" b="1" u="sng" dirty="0">
                <a:latin typeface="Comic Sans MS" panose="030F0702030302020204" pitchFamily="66" charset="0"/>
              </a:rPr>
              <a:t>How you can help</a:t>
            </a:r>
          </a:p>
          <a:p>
            <a:pPr marL="171450" indent="-171450">
              <a:buFont typeface="Arial" panose="020B0604020202020204" pitchFamily="34" charset="0"/>
              <a:buChar char="•"/>
            </a:pPr>
            <a:r>
              <a:rPr lang="en-GB" sz="1300" dirty="0"/>
              <a:t>Discuss the meanings of new words throughout to ensure that your child understands their meaning. </a:t>
            </a:r>
          </a:p>
          <a:p>
            <a:pPr marL="171450" indent="-171450">
              <a:buFont typeface="Arial" panose="020B0604020202020204" pitchFamily="34" charset="0"/>
              <a:buChar char="•"/>
            </a:pPr>
            <a:r>
              <a:rPr lang="en-GB" sz="1300" dirty="0"/>
              <a:t>If your child is sounding out a lot of words, encourage them to re-read sentences to develop fluency. </a:t>
            </a:r>
          </a:p>
          <a:p>
            <a:pPr marL="171450" indent="-171450">
              <a:buFont typeface="Arial" panose="020B0604020202020204" pitchFamily="34" charset="0"/>
              <a:buChar char="•"/>
            </a:pPr>
            <a:r>
              <a:rPr lang="en-GB" sz="1300" dirty="0"/>
              <a:t>If they are unsure of words then encourage them to try to look at the sounds or read the rest of the sentence to help them to work it out themselves.</a:t>
            </a:r>
          </a:p>
          <a:p>
            <a:pPr marL="171450" indent="-171450">
              <a:buFont typeface="Arial" panose="020B0604020202020204" pitchFamily="34" charset="0"/>
              <a:buChar char="•"/>
            </a:pPr>
            <a:r>
              <a:rPr lang="en-GB" sz="1300" dirty="0"/>
              <a:t>Help them make predictions about the text using the title, front cover and pictures and discuss their accuracy. </a:t>
            </a:r>
          </a:p>
          <a:p>
            <a:pPr marL="171450" indent="-171450">
              <a:buFont typeface="Arial" panose="020B0604020202020204" pitchFamily="34" charset="0"/>
              <a:buChar char="•"/>
            </a:pPr>
            <a:r>
              <a:rPr lang="en-GB" sz="1300" dirty="0"/>
              <a:t>Ask lots of who, why, what, when, how and where questions to deepen your child’s understanding, e.g. How is the information organised? Why do you think it is laid out like that (e.g. a list of ingredients in a recipe)? How is the character feeling? How do you know this? What clues does the author give us to show this? What do you think might happen next? Why do you think that? What do you already know about ____? What would you like to find out? How can you find that information?</a:t>
            </a:r>
          </a:p>
        </p:txBody>
      </p:sp>
      <p:sp>
        <p:nvSpPr>
          <p:cNvPr id="15" name="TextBox 14">
            <a:extLst>
              <a:ext uri="{FF2B5EF4-FFF2-40B4-BE49-F238E27FC236}">
                <a16:creationId xmlns:a16="http://schemas.microsoft.com/office/drawing/2014/main" id="{9525B489-8880-46C5-A16D-C2C603C63E0C}"/>
              </a:ext>
            </a:extLst>
          </p:cNvPr>
          <p:cNvSpPr txBox="1"/>
          <p:nvPr/>
        </p:nvSpPr>
        <p:spPr>
          <a:xfrm>
            <a:off x="250235" y="1275302"/>
            <a:ext cx="5102377" cy="1908215"/>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endParaRPr lang="en-GB" sz="1300" dirty="0">
              <a:latin typeface="Comic Sans MS" panose="030F0702030302020204" pitchFamily="66" charset="0"/>
            </a:endParaRPr>
          </a:p>
          <a:p>
            <a:pPr marL="285750" indent="-285750">
              <a:buFont typeface="Arial" panose="020B0604020202020204" pitchFamily="34" charset="0"/>
              <a:buChar char="•"/>
            </a:pPr>
            <a:r>
              <a:rPr lang="en-GB" sz="1300" dirty="0"/>
              <a:t>Recognise and read on a sight most words with increasing accuracy. </a:t>
            </a:r>
          </a:p>
          <a:p>
            <a:pPr marL="285750" indent="-285750">
              <a:buFont typeface="Arial" panose="020B0604020202020204" pitchFamily="34" charset="0"/>
              <a:buChar char="•"/>
            </a:pPr>
            <a:r>
              <a:rPr lang="en-GB" sz="1300" dirty="0"/>
              <a:t>Read silently and read aloud with confidence.</a:t>
            </a:r>
          </a:p>
          <a:p>
            <a:pPr marL="285750" indent="-285750">
              <a:buFont typeface="Arial" panose="020B0604020202020204" pitchFamily="34" charset="0"/>
              <a:buChar char="•"/>
            </a:pPr>
            <a:r>
              <a:rPr lang="en-GB" sz="1300" dirty="0"/>
              <a:t> Know how to use a contents page, glossary and index.</a:t>
            </a:r>
          </a:p>
          <a:p>
            <a:pPr marL="285750" indent="-285750">
              <a:buFont typeface="Arial" panose="020B0604020202020204" pitchFamily="34" charset="0"/>
              <a:buChar char="•"/>
            </a:pPr>
            <a:r>
              <a:rPr lang="en-GB" sz="1300" dirty="0"/>
              <a:t>Use punctuation to help them to read clearly.</a:t>
            </a:r>
          </a:p>
          <a:p>
            <a:pPr marL="285750" indent="-285750">
              <a:buFont typeface="Arial" panose="020B0604020202020204" pitchFamily="34" charset="0"/>
              <a:buChar char="•"/>
            </a:pPr>
            <a:r>
              <a:rPr lang="en-GB" sz="1300" dirty="0"/>
              <a:t>Read books that have longer chapters.</a:t>
            </a:r>
          </a:p>
          <a:p>
            <a:pPr marL="285750" indent="-285750">
              <a:buFont typeface="Arial" panose="020B0604020202020204" pitchFamily="34" charset="0"/>
              <a:buChar char="•"/>
            </a:pPr>
            <a:r>
              <a:rPr lang="en-GB" sz="1300" dirty="0"/>
              <a:t> Learn new information from reading non-fiction books.</a:t>
            </a:r>
          </a:p>
          <a:p>
            <a:pPr marL="285750" indent="-285750">
              <a:buFont typeface="Arial" panose="020B0604020202020204" pitchFamily="34" charset="0"/>
              <a:buChar char="•"/>
            </a:pPr>
            <a:r>
              <a:rPr lang="en-GB" sz="1300" dirty="0"/>
              <a:t>Find information about authors which will help them to select certain books. Talk about the way a story has been written.</a:t>
            </a:r>
          </a:p>
        </p:txBody>
      </p:sp>
      <p:sp>
        <p:nvSpPr>
          <p:cNvPr id="8" name="TextBox 7">
            <a:extLst>
              <a:ext uri="{FF2B5EF4-FFF2-40B4-BE49-F238E27FC236}">
                <a16:creationId xmlns:a16="http://schemas.microsoft.com/office/drawing/2014/main" id="{D27606CD-B1DF-4384-90BB-DA968241784E}"/>
              </a:ext>
            </a:extLst>
          </p:cNvPr>
          <p:cNvSpPr txBox="1"/>
          <p:nvPr/>
        </p:nvSpPr>
        <p:spPr>
          <a:xfrm>
            <a:off x="152206" y="588400"/>
            <a:ext cx="5309630" cy="692497"/>
          </a:xfrm>
          <a:prstGeom prst="rect">
            <a:avLst/>
          </a:prstGeom>
          <a:noFill/>
        </p:spPr>
        <p:txBody>
          <a:bodyPr wrap="square" rtlCol="0">
            <a:spAutoFit/>
          </a:bodyPr>
          <a:lstStyle/>
          <a:p>
            <a:pPr algn="just"/>
            <a:r>
              <a:rPr lang="en-GB" sz="1300" dirty="0"/>
              <a:t>Gold books have more sophisticated language and they will try to challenge the reader. Your child should now be able to understand unusual text layouts, complex language and notice the differences between characters. </a:t>
            </a:r>
          </a:p>
        </p:txBody>
      </p:sp>
      <p:sp>
        <p:nvSpPr>
          <p:cNvPr id="16" name="Rectangle 15">
            <a:extLst>
              <a:ext uri="{FF2B5EF4-FFF2-40B4-BE49-F238E27FC236}">
                <a16:creationId xmlns:a16="http://schemas.microsoft.com/office/drawing/2014/main" id="{95C6DF14-6AAD-467C-A358-B323191CB781}"/>
              </a:ext>
            </a:extLst>
          </p:cNvPr>
          <p:cNvSpPr/>
          <p:nvPr/>
        </p:nvSpPr>
        <p:spPr>
          <a:xfrm>
            <a:off x="6096000" y="166687"/>
            <a:ext cx="5476874" cy="6691313"/>
          </a:xfrm>
          <a:prstGeom prst="rect">
            <a:avLst/>
          </a:prstGeom>
          <a:solidFill>
            <a:schemeClr val="bg1"/>
          </a:solidFill>
          <a:ln w="76200">
            <a:solidFill>
              <a:srgbClr val="FFD0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17" name="TextBox 16">
            <a:extLst>
              <a:ext uri="{FF2B5EF4-FFF2-40B4-BE49-F238E27FC236}">
                <a16:creationId xmlns:a16="http://schemas.microsoft.com/office/drawing/2014/main" id="{378E0EB8-7003-4188-9522-998810BD373F}"/>
              </a:ext>
            </a:extLst>
          </p:cNvPr>
          <p:cNvSpPr txBox="1"/>
          <p:nvPr/>
        </p:nvSpPr>
        <p:spPr>
          <a:xfrm>
            <a:off x="6045249" y="133203"/>
            <a:ext cx="5578376" cy="584775"/>
          </a:xfrm>
          <a:prstGeom prst="rect">
            <a:avLst/>
          </a:prstGeom>
          <a:noFill/>
          <a:ln>
            <a:noFill/>
          </a:ln>
        </p:spPr>
        <p:txBody>
          <a:bodyPr wrap="square" rtlCol="0">
            <a:spAutoFit/>
          </a:bodyPr>
          <a:lstStyle/>
          <a:p>
            <a:pPr algn="ctr"/>
            <a:r>
              <a:rPr lang="en-GB" sz="3200" b="1" dirty="0">
                <a:solidFill>
                  <a:srgbClr val="FFD03B"/>
                </a:solidFill>
                <a:latin typeface="Comic Sans MS" panose="030F0702030302020204" pitchFamily="66" charset="0"/>
              </a:rPr>
              <a:t>Gold Reading Band</a:t>
            </a:r>
          </a:p>
        </p:txBody>
      </p:sp>
      <p:sp>
        <p:nvSpPr>
          <p:cNvPr id="18" name="Rectangle 17">
            <a:extLst>
              <a:ext uri="{FF2B5EF4-FFF2-40B4-BE49-F238E27FC236}">
                <a16:creationId xmlns:a16="http://schemas.microsoft.com/office/drawing/2014/main" id="{2AF5550F-7227-436E-9D83-E855B2531EC2}"/>
              </a:ext>
            </a:extLst>
          </p:cNvPr>
          <p:cNvSpPr/>
          <p:nvPr/>
        </p:nvSpPr>
        <p:spPr>
          <a:xfrm>
            <a:off x="6213128" y="1280897"/>
            <a:ext cx="5173593" cy="1897024"/>
          </a:xfrm>
          <a:prstGeom prst="rect">
            <a:avLst/>
          </a:prstGeom>
          <a:solidFill>
            <a:schemeClr val="bg1"/>
          </a:solidFill>
          <a:ln w="57150">
            <a:solidFill>
              <a:srgbClr val="FFD8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0D612B03-D995-4580-9A31-0AC7C9BF8AD7}"/>
              </a:ext>
            </a:extLst>
          </p:cNvPr>
          <p:cNvSpPr/>
          <p:nvPr/>
        </p:nvSpPr>
        <p:spPr>
          <a:xfrm>
            <a:off x="6213128" y="3300070"/>
            <a:ext cx="5166124" cy="3435781"/>
          </a:xfrm>
          <a:prstGeom prst="rect">
            <a:avLst/>
          </a:prstGeom>
          <a:solidFill>
            <a:schemeClr val="bg1"/>
          </a:solidFill>
          <a:ln w="57150">
            <a:solidFill>
              <a:srgbClr val="FFD8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6AF97A9E-1E8E-4A3F-B86B-B9CB30FCD92F}"/>
              </a:ext>
            </a:extLst>
          </p:cNvPr>
          <p:cNvSpPr txBox="1"/>
          <p:nvPr/>
        </p:nvSpPr>
        <p:spPr>
          <a:xfrm>
            <a:off x="6130429" y="3319050"/>
            <a:ext cx="5331521" cy="3477875"/>
          </a:xfrm>
          <a:prstGeom prst="rect">
            <a:avLst/>
          </a:prstGeom>
          <a:noFill/>
          <a:ln>
            <a:noFill/>
          </a:ln>
        </p:spPr>
        <p:txBody>
          <a:bodyPr wrap="square" rtlCol="0">
            <a:spAutoFit/>
          </a:bodyPr>
          <a:lstStyle/>
          <a:p>
            <a:pPr algn="ctr"/>
            <a:r>
              <a:rPr lang="en-GB" sz="1200" b="1" u="sng" dirty="0">
                <a:latin typeface="Comic Sans MS" panose="030F0702030302020204" pitchFamily="66" charset="0"/>
              </a:rPr>
              <a:t>How you can help</a:t>
            </a:r>
          </a:p>
          <a:p>
            <a:pPr marL="171450" indent="-171450">
              <a:buFont typeface="Arial" panose="020B0604020202020204" pitchFamily="34" charset="0"/>
              <a:buChar char="•"/>
            </a:pPr>
            <a:r>
              <a:rPr lang="en-GB" sz="1300" dirty="0"/>
              <a:t>Discuss the meanings of new words throughout to ensure that your child understands their meaning. </a:t>
            </a:r>
          </a:p>
          <a:p>
            <a:pPr marL="171450" indent="-171450">
              <a:buFont typeface="Arial" panose="020B0604020202020204" pitchFamily="34" charset="0"/>
              <a:buChar char="•"/>
            </a:pPr>
            <a:r>
              <a:rPr lang="en-GB" sz="1300" dirty="0"/>
              <a:t>If your child is sounding out a lot of words, encourage them to re-read sentences to develop fluency. </a:t>
            </a:r>
          </a:p>
          <a:p>
            <a:pPr marL="171450" indent="-171450">
              <a:buFont typeface="Arial" panose="020B0604020202020204" pitchFamily="34" charset="0"/>
              <a:buChar char="•"/>
            </a:pPr>
            <a:r>
              <a:rPr lang="en-GB" sz="1300" dirty="0"/>
              <a:t>If they are unsure of words then encourage them to try to look at the sounds or read the rest of the sentence to help them to work it out themselves.</a:t>
            </a:r>
          </a:p>
          <a:p>
            <a:pPr marL="171450" indent="-171450">
              <a:buFont typeface="Arial" panose="020B0604020202020204" pitchFamily="34" charset="0"/>
              <a:buChar char="•"/>
            </a:pPr>
            <a:r>
              <a:rPr lang="en-GB" sz="1300" dirty="0"/>
              <a:t>Help them make predictions about the text using the title, front cover and pictures and discuss their accuracy. </a:t>
            </a:r>
          </a:p>
          <a:p>
            <a:pPr marL="171450" indent="-171450">
              <a:buFont typeface="Arial" panose="020B0604020202020204" pitchFamily="34" charset="0"/>
              <a:buChar char="•"/>
            </a:pPr>
            <a:r>
              <a:rPr lang="en-GB" sz="1300" dirty="0"/>
              <a:t>Ask lots of who, why, what, when, how and where questions to deepen your child’s understanding, e.g. How is the information organised? Why do you think it is laid out like that (e.g. a list of ingredients in a recipe)? How is the character feeling? How do you know this? What clues does the author give us to show this? What do you think might happen next? Why do you think that? What do you already know about ____? What would you like to find out? How can you find that information?</a:t>
            </a:r>
          </a:p>
        </p:txBody>
      </p:sp>
      <p:sp>
        <p:nvSpPr>
          <p:cNvPr id="21" name="TextBox 20">
            <a:extLst>
              <a:ext uri="{FF2B5EF4-FFF2-40B4-BE49-F238E27FC236}">
                <a16:creationId xmlns:a16="http://schemas.microsoft.com/office/drawing/2014/main" id="{AC30C265-C1EF-4702-AF27-AEB7BF646E58}"/>
              </a:ext>
            </a:extLst>
          </p:cNvPr>
          <p:cNvSpPr txBox="1"/>
          <p:nvPr/>
        </p:nvSpPr>
        <p:spPr>
          <a:xfrm>
            <a:off x="6293330" y="1275302"/>
            <a:ext cx="5102377" cy="1908215"/>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endParaRPr lang="en-GB" sz="1300" dirty="0">
              <a:latin typeface="Comic Sans MS" panose="030F0702030302020204" pitchFamily="66" charset="0"/>
            </a:endParaRPr>
          </a:p>
          <a:p>
            <a:pPr marL="285750" indent="-285750">
              <a:buFont typeface="Arial" panose="020B0604020202020204" pitchFamily="34" charset="0"/>
              <a:buChar char="•"/>
            </a:pPr>
            <a:r>
              <a:rPr lang="en-GB" sz="1300" dirty="0"/>
              <a:t>Recognise and read on a sight most words with increasing accuracy. </a:t>
            </a:r>
          </a:p>
          <a:p>
            <a:pPr marL="285750" indent="-285750">
              <a:buFont typeface="Arial" panose="020B0604020202020204" pitchFamily="34" charset="0"/>
              <a:buChar char="•"/>
            </a:pPr>
            <a:r>
              <a:rPr lang="en-GB" sz="1300" dirty="0"/>
              <a:t>Read silently and read aloud with confidence.</a:t>
            </a:r>
          </a:p>
          <a:p>
            <a:pPr marL="285750" indent="-285750">
              <a:buFont typeface="Arial" panose="020B0604020202020204" pitchFamily="34" charset="0"/>
              <a:buChar char="•"/>
            </a:pPr>
            <a:r>
              <a:rPr lang="en-GB" sz="1300" dirty="0"/>
              <a:t> Know how to use a contents page, glossary and index.</a:t>
            </a:r>
          </a:p>
          <a:p>
            <a:pPr marL="285750" indent="-285750">
              <a:buFont typeface="Arial" panose="020B0604020202020204" pitchFamily="34" charset="0"/>
              <a:buChar char="•"/>
            </a:pPr>
            <a:r>
              <a:rPr lang="en-GB" sz="1300" dirty="0"/>
              <a:t>Use punctuation to help them to read clearly.</a:t>
            </a:r>
          </a:p>
          <a:p>
            <a:pPr marL="285750" indent="-285750">
              <a:buFont typeface="Arial" panose="020B0604020202020204" pitchFamily="34" charset="0"/>
              <a:buChar char="•"/>
            </a:pPr>
            <a:r>
              <a:rPr lang="en-GB" sz="1300" dirty="0"/>
              <a:t>Read books that have longer chapters.</a:t>
            </a:r>
          </a:p>
          <a:p>
            <a:pPr marL="285750" indent="-285750">
              <a:buFont typeface="Arial" panose="020B0604020202020204" pitchFamily="34" charset="0"/>
              <a:buChar char="•"/>
            </a:pPr>
            <a:r>
              <a:rPr lang="en-GB" sz="1300" dirty="0"/>
              <a:t> Learn new information from reading non-fiction books.</a:t>
            </a:r>
          </a:p>
          <a:p>
            <a:pPr marL="285750" indent="-285750">
              <a:buFont typeface="Arial" panose="020B0604020202020204" pitchFamily="34" charset="0"/>
              <a:buChar char="•"/>
            </a:pPr>
            <a:r>
              <a:rPr lang="en-GB" sz="1300" dirty="0"/>
              <a:t>Find information about authors which will help them to select certain books. Talk about the way a story has been written.</a:t>
            </a:r>
          </a:p>
        </p:txBody>
      </p:sp>
      <p:sp>
        <p:nvSpPr>
          <p:cNvPr id="22" name="TextBox 21">
            <a:extLst>
              <a:ext uri="{FF2B5EF4-FFF2-40B4-BE49-F238E27FC236}">
                <a16:creationId xmlns:a16="http://schemas.microsoft.com/office/drawing/2014/main" id="{FB052E46-82DE-4C4E-982C-9B833259C704}"/>
              </a:ext>
            </a:extLst>
          </p:cNvPr>
          <p:cNvSpPr txBox="1"/>
          <p:nvPr/>
        </p:nvSpPr>
        <p:spPr>
          <a:xfrm>
            <a:off x="6195301" y="588400"/>
            <a:ext cx="5309630" cy="692497"/>
          </a:xfrm>
          <a:prstGeom prst="rect">
            <a:avLst/>
          </a:prstGeom>
          <a:noFill/>
        </p:spPr>
        <p:txBody>
          <a:bodyPr wrap="square" rtlCol="0">
            <a:spAutoFit/>
          </a:bodyPr>
          <a:lstStyle/>
          <a:p>
            <a:pPr algn="just"/>
            <a:r>
              <a:rPr lang="en-GB" sz="1300" dirty="0"/>
              <a:t>Gold books have more sophisticated language and they will try to challenge the reader. Your child should now be able to understand unusual text layouts, complex language and notice the differences between characters. </a:t>
            </a:r>
          </a:p>
        </p:txBody>
      </p:sp>
    </p:spTree>
    <p:extLst>
      <p:ext uri="{BB962C8B-B14F-4D97-AF65-F5344CB8AC3E}">
        <p14:creationId xmlns:p14="http://schemas.microsoft.com/office/powerpoint/2010/main" val="452084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BE9767-F693-4E96-9ACB-A5828A575D3E}"/>
              </a:ext>
            </a:extLst>
          </p:cNvPr>
          <p:cNvSpPr/>
          <p:nvPr/>
        </p:nvSpPr>
        <p:spPr>
          <a:xfrm>
            <a:off x="129883" y="166687"/>
            <a:ext cx="5476874" cy="6691313"/>
          </a:xfrm>
          <a:prstGeom prst="rect">
            <a:avLst/>
          </a:prstGeom>
          <a:solidFill>
            <a:schemeClr val="bg1"/>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6" name="TextBox 5">
            <a:extLst>
              <a:ext uri="{FF2B5EF4-FFF2-40B4-BE49-F238E27FC236}">
                <a16:creationId xmlns:a16="http://schemas.microsoft.com/office/drawing/2014/main" id="{157BF38E-6E8C-45C4-95D0-10FF6D7C13A2}"/>
              </a:ext>
            </a:extLst>
          </p:cNvPr>
          <p:cNvSpPr txBox="1"/>
          <p:nvPr/>
        </p:nvSpPr>
        <p:spPr>
          <a:xfrm>
            <a:off x="79132" y="133203"/>
            <a:ext cx="5578376" cy="584775"/>
          </a:xfrm>
          <a:prstGeom prst="rect">
            <a:avLst/>
          </a:prstGeom>
          <a:noFill/>
          <a:ln>
            <a:noFill/>
          </a:ln>
        </p:spPr>
        <p:txBody>
          <a:bodyPr wrap="square" rtlCol="0">
            <a:spAutoFit/>
          </a:bodyPr>
          <a:lstStyle/>
          <a:p>
            <a:pPr algn="ctr"/>
            <a:r>
              <a:rPr lang="en-GB" sz="3200" b="1" dirty="0">
                <a:latin typeface="Comic Sans MS" panose="030F0702030302020204" pitchFamily="66" charset="0"/>
              </a:rPr>
              <a:t>White Reading Band</a:t>
            </a:r>
          </a:p>
        </p:txBody>
      </p:sp>
      <p:sp>
        <p:nvSpPr>
          <p:cNvPr id="9" name="Rectangle 8">
            <a:extLst>
              <a:ext uri="{FF2B5EF4-FFF2-40B4-BE49-F238E27FC236}">
                <a16:creationId xmlns:a16="http://schemas.microsoft.com/office/drawing/2014/main" id="{F232E6DC-AD9F-4C48-A68E-6965EC618EFC}"/>
              </a:ext>
            </a:extLst>
          </p:cNvPr>
          <p:cNvSpPr/>
          <p:nvPr/>
        </p:nvSpPr>
        <p:spPr>
          <a:xfrm>
            <a:off x="234407" y="1307881"/>
            <a:ext cx="5173593" cy="2082128"/>
          </a:xfrm>
          <a:prstGeom prst="rect">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F8340727-F25F-4A55-83A6-112E3580F6DA}"/>
              </a:ext>
            </a:extLst>
          </p:cNvPr>
          <p:cNvSpPr/>
          <p:nvPr/>
        </p:nvSpPr>
        <p:spPr>
          <a:xfrm>
            <a:off x="234407" y="3500507"/>
            <a:ext cx="5166124" cy="3224290"/>
          </a:xfrm>
          <a:prstGeom prst="rect">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FB38D7C8-253A-4DFD-BA7F-6F16E38AE6CA}"/>
              </a:ext>
            </a:extLst>
          </p:cNvPr>
          <p:cNvSpPr txBox="1"/>
          <p:nvPr/>
        </p:nvSpPr>
        <p:spPr>
          <a:xfrm>
            <a:off x="248646" y="3467992"/>
            <a:ext cx="5137645" cy="3308598"/>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marL="171450" indent="-171450">
              <a:buFont typeface="Arial" panose="020B0604020202020204" pitchFamily="34" charset="0"/>
              <a:buChar char="•"/>
            </a:pPr>
            <a:r>
              <a:rPr lang="en-GB" sz="1300" dirty="0"/>
              <a:t>If your child is unsure of any words then encourage them to try to look at the sounds or read the rest of the sentence to help them to work it out themselves.</a:t>
            </a:r>
          </a:p>
          <a:p>
            <a:pPr marL="171450" indent="-171450">
              <a:buFont typeface="Arial" panose="020B0604020202020204" pitchFamily="34" charset="0"/>
              <a:buChar char="•"/>
            </a:pPr>
            <a:r>
              <a:rPr lang="en-GB" sz="1300" dirty="0"/>
              <a:t>If they are still sounding out a lot of words and their reading is not yet flowing, then encourage them to re-read sentences to develop fluency. </a:t>
            </a:r>
          </a:p>
          <a:p>
            <a:pPr marL="171450" indent="-171450">
              <a:buFont typeface="Arial" panose="020B0604020202020204" pitchFamily="34" charset="0"/>
              <a:buChar char="•"/>
            </a:pPr>
            <a:r>
              <a:rPr lang="en-GB" sz="1300" dirty="0"/>
              <a:t>Provide opportunities for your child to practice reading aloud with intonation and expression.</a:t>
            </a:r>
          </a:p>
          <a:p>
            <a:pPr marL="171450" indent="-171450" algn="just">
              <a:buFont typeface="Arial" panose="020B0604020202020204" pitchFamily="34" charset="0"/>
              <a:buChar char="•"/>
            </a:pPr>
            <a:r>
              <a:rPr lang="en-GB" sz="1300" dirty="0"/>
              <a:t>Discuss the meanings of new words throughout to ensure that your child understands their meaning. </a:t>
            </a:r>
          </a:p>
          <a:p>
            <a:pPr marL="171450" indent="-171450">
              <a:buFont typeface="Arial" panose="020B0604020202020204" pitchFamily="34" charset="0"/>
              <a:buChar char="•"/>
            </a:pPr>
            <a:r>
              <a:rPr lang="en-GB" sz="1300" dirty="0"/>
              <a:t>Encourage children to discuss the different text types, e.g. show me how you know that this is a non-fiction text / set of instructions and encourage them to use correct book talk e.g. headings, glossary, chapters, blurb, photographs.</a:t>
            </a:r>
          </a:p>
          <a:p>
            <a:pPr marL="171450" indent="-171450">
              <a:buFont typeface="Arial" panose="020B0604020202020204" pitchFamily="34" charset="0"/>
              <a:buChar char="•"/>
            </a:pPr>
            <a:r>
              <a:rPr lang="en-GB" sz="1300" dirty="0"/>
              <a:t>Talk about the word choices that the author has made, Do you know any other words that mean the same (e.g. sad, upset, worried)?</a:t>
            </a:r>
          </a:p>
        </p:txBody>
      </p:sp>
      <p:sp>
        <p:nvSpPr>
          <p:cNvPr id="15" name="TextBox 14">
            <a:extLst>
              <a:ext uri="{FF2B5EF4-FFF2-40B4-BE49-F238E27FC236}">
                <a16:creationId xmlns:a16="http://schemas.microsoft.com/office/drawing/2014/main" id="{833CC01E-76E5-48F9-BD59-1B3A6AEFA667}"/>
              </a:ext>
            </a:extLst>
          </p:cNvPr>
          <p:cNvSpPr txBox="1"/>
          <p:nvPr/>
        </p:nvSpPr>
        <p:spPr>
          <a:xfrm>
            <a:off x="187414" y="1263644"/>
            <a:ext cx="5220586" cy="2092881"/>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endParaRPr lang="en-GB" sz="1300" dirty="0">
              <a:latin typeface="Comic Sans MS" panose="030F0702030302020204" pitchFamily="66" charset="0"/>
            </a:endParaRPr>
          </a:p>
          <a:p>
            <a:pPr marL="285750" indent="-285750">
              <a:buFont typeface="Arial" panose="020B0604020202020204" pitchFamily="34" charset="0"/>
              <a:buChar char="•"/>
            </a:pPr>
            <a:r>
              <a:rPr lang="en-GB" sz="1300" dirty="0"/>
              <a:t>Recognise and read on a sight words with increasing accuracy. </a:t>
            </a:r>
          </a:p>
          <a:p>
            <a:pPr marL="285750" indent="-285750">
              <a:buFont typeface="Arial" panose="020B0604020202020204" pitchFamily="34" charset="0"/>
              <a:buChar char="•"/>
            </a:pPr>
            <a:r>
              <a:rPr lang="en-GB" sz="1300" dirty="0"/>
              <a:t>Read words in both past and present tense with different suffixes (</a:t>
            </a:r>
            <a:r>
              <a:rPr lang="en-GB" sz="1300" dirty="0" err="1"/>
              <a:t>ing</a:t>
            </a:r>
            <a:r>
              <a:rPr lang="en-GB" sz="1300" dirty="0"/>
              <a:t>, ed, </a:t>
            </a:r>
            <a:r>
              <a:rPr lang="en-GB" sz="1300" dirty="0" err="1"/>
              <a:t>est</a:t>
            </a:r>
            <a:r>
              <a:rPr lang="en-GB" sz="1300" dirty="0"/>
              <a:t>, </a:t>
            </a:r>
            <a:r>
              <a:rPr lang="en-GB" sz="1300" dirty="0" err="1"/>
              <a:t>er</a:t>
            </a:r>
            <a:r>
              <a:rPr lang="en-GB" sz="1300" dirty="0"/>
              <a:t>, </a:t>
            </a:r>
            <a:r>
              <a:rPr lang="en-GB" sz="1300" dirty="0" err="1"/>
              <a:t>ment</a:t>
            </a:r>
            <a:r>
              <a:rPr lang="en-GB" sz="1300" dirty="0"/>
              <a:t>, </a:t>
            </a:r>
            <a:r>
              <a:rPr lang="en-GB" sz="1300" dirty="0" err="1"/>
              <a:t>ful</a:t>
            </a:r>
            <a:r>
              <a:rPr lang="en-GB" sz="1300" dirty="0"/>
              <a:t>, </a:t>
            </a:r>
            <a:r>
              <a:rPr lang="en-GB" sz="1300" dirty="0" err="1"/>
              <a:t>ly</a:t>
            </a:r>
            <a:r>
              <a:rPr lang="en-GB" sz="1300" dirty="0"/>
              <a:t>) and plurals (s/ es).</a:t>
            </a:r>
          </a:p>
          <a:p>
            <a:pPr marL="285750" indent="-285750">
              <a:buFont typeface="Arial" panose="020B0604020202020204" pitchFamily="34" charset="0"/>
              <a:buChar char="•"/>
            </a:pPr>
            <a:r>
              <a:rPr lang="en-GB" sz="1300" dirty="0"/>
              <a:t>Find it easy to read silently.</a:t>
            </a:r>
          </a:p>
          <a:p>
            <a:pPr marL="285750" indent="-285750">
              <a:buFont typeface="Arial" panose="020B0604020202020204" pitchFamily="34" charset="0"/>
              <a:buChar char="•"/>
            </a:pPr>
            <a:r>
              <a:rPr lang="en-GB" sz="1300" dirty="0"/>
              <a:t>Read for longer periods of time without stopping.</a:t>
            </a:r>
          </a:p>
          <a:p>
            <a:pPr marL="285750" indent="-285750">
              <a:buFont typeface="Arial" panose="020B0604020202020204" pitchFamily="34" charset="0"/>
              <a:buChar char="•"/>
            </a:pPr>
            <a:r>
              <a:rPr lang="en-GB" sz="1300" dirty="0"/>
              <a:t>Find certain pieces of information in texts e.g. what word means…?</a:t>
            </a:r>
          </a:p>
          <a:p>
            <a:pPr marL="285750" indent="-285750">
              <a:buFont typeface="Arial" panose="020B0604020202020204" pitchFamily="34" charset="0"/>
              <a:buChar char="•"/>
            </a:pPr>
            <a:r>
              <a:rPr lang="en-GB" sz="1300" dirty="0"/>
              <a:t>Express opinions and ideas about what they have read. </a:t>
            </a:r>
          </a:p>
          <a:p>
            <a:pPr marL="285750" indent="-285750">
              <a:buFont typeface="Arial" panose="020B0604020202020204" pitchFamily="34" charset="0"/>
              <a:buChar char="•"/>
            </a:pPr>
            <a:r>
              <a:rPr lang="en-GB" sz="1300" dirty="0"/>
              <a:t>Read a book without any pictures or illustrations.</a:t>
            </a:r>
          </a:p>
          <a:p>
            <a:pPr marL="285750" indent="-285750">
              <a:buFont typeface="Arial" panose="020B0604020202020204" pitchFamily="34" charset="0"/>
              <a:buChar char="•"/>
            </a:pPr>
            <a:r>
              <a:rPr lang="en-GB" sz="1300" dirty="0"/>
              <a:t>Understand page features, such as titles, headings and sub-headings. </a:t>
            </a:r>
          </a:p>
        </p:txBody>
      </p:sp>
      <p:sp>
        <p:nvSpPr>
          <p:cNvPr id="8" name="TextBox 7">
            <a:extLst>
              <a:ext uri="{FF2B5EF4-FFF2-40B4-BE49-F238E27FC236}">
                <a16:creationId xmlns:a16="http://schemas.microsoft.com/office/drawing/2014/main" id="{4A12B50C-535E-4292-8A9A-F554FCA511C8}"/>
              </a:ext>
            </a:extLst>
          </p:cNvPr>
          <p:cNvSpPr txBox="1"/>
          <p:nvPr/>
        </p:nvSpPr>
        <p:spPr>
          <a:xfrm>
            <a:off x="191914" y="650974"/>
            <a:ext cx="5472374" cy="692497"/>
          </a:xfrm>
          <a:prstGeom prst="rect">
            <a:avLst/>
          </a:prstGeom>
          <a:noFill/>
        </p:spPr>
        <p:txBody>
          <a:bodyPr wrap="square" rtlCol="0">
            <a:spAutoFit/>
          </a:bodyPr>
          <a:lstStyle/>
          <a:p>
            <a:r>
              <a:rPr lang="en-GB" sz="1300" dirty="0"/>
              <a:t>Sentences with two or three clauses and several verbs become more common in White books and the length of texts extends to help build reading stamina. Real-life problems are also introduced to encourage empathy. </a:t>
            </a:r>
          </a:p>
        </p:txBody>
      </p:sp>
      <p:sp>
        <p:nvSpPr>
          <p:cNvPr id="16" name="Rectangle 15">
            <a:extLst>
              <a:ext uri="{FF2B5EF4-FFF2-40B4-BE49-F238E27FC236}">
                <a16:creationId xmlns:a16="http://schemas.microsoft.com/office/drawing/2014/main" id="{A940C269-811B-4865-ADA4-67AB21EA20E7}"/>
              </a:ext>
            </a:extLst>
          </p:cNvPr>
          <p:cNvSpPr/>
          <p:nvPr/>
        </p:nvSpPr>
        <p:spPr>
          <a:xfrm>
            <a:off x="5833802" y="166687"/>
            <a:ext cx="5476874" cy="6691313"/>
          </a:xfrm>
          <a:prstGeom prst="rect">
            <a:avLst/>
          </a:prstGeom>
          <a:solidFill>
            <a:schemeClr val="bg1"/>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17" name="TextBox 16">
            <a:extLst>
              <a:ext uri="{FF2B5EF4-FFF2-40B4-BE49-F238E27FC236}">
                <a16:creationId xmlns:a16="http://schemas.microsoft.com/office/drawing/2014/main" id="{58712717-0595-4DEC-98F3-CDD25E83B53C}"/>
              </a:ext>
            </a:extLst>
          </p:cNvPr>
          <p:cNvSpPr txBox="1"/>
          <p:nvPr/>
        </p:nvSpPr>
        <p:spPr>
          <a:xfrm>
            <a:off x="5783051" y="133203"/>
            <a:ext cx="5578376" cy="584775"/>
          </a:xfrm>
          <a:prstGeom prst="rect">
            <a:avLst/>
          </a:prstGeom>
          <a:noFill/>
          <a:ln>
            <a:noFill/>
          </a:ln>
        </p:spPr>
        <p:txBody>
          <a:bodyPr wrap="square" rtlCol="0">
            <a:spAutoFit/>
          </a:bodyPr>
          <a:lstStyle/>
          <a:p>
            <a:pPr algn="ctr"/>
            <a:r>
              <a:rPr lang="en-GB" sz="3200" b="1" dirty="0">
                <a:latin typeface="Comic Sans MS" panose="030F0702030302020204" pitchFamily="66" charset="0"/>
              </a:rPr>
              <a:t>White Reading Band</a:t>
            </a:r>
          </a:p>
        </p:txBody>
      </p:sp>
      <p:sp>
        <p:nvSpPr>
          <p:cNvPr id="18" name="Rectangle 17">
            <a:extLst>
              <a:ext uri="{FF2B5EF4-FFF2-40B4-BE49-F238E27FC236}">
                <a16:creationId xmlns:a16="http://schemas.microsoft.com/office/drawing/2014/main" id="{8C7860BD-E54F-4DB0-BB67-6471A547DCF7}"/>
              </a:ext>
            </a:extLst>
          </p:cNvPr>
          <p:cNvSpPr/>
          <p:nvPr/>
        </p:nvSpPr>
        <p:spPr>
          <a:xfrm>
            <a:off x="5938326" y="1307881"/>
            <a:ext cx="5173593" cy="2082128"/>
          </a:xfrm>
          <a:prstGeom prst="rect">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C928B853-08E0-4270-A774-63B02FE0E1FF}"/>
              </a:ext>
            </a:extLst>
          </p:cNvPr>
          <p:cNvSpPr/>
          <p:nvPr/>
        </p:nvSpPr>
        <p:spPr>
          <a:xfrm>
            <a:off x="5938326" y="3500507"/>
            <a:ext cx="5166124" cy="3224290"/>
          </a:xfrm>
          <a:prstGeom prst="rect">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BB296BCA-4097-4F3B-94FF-03C95DF8E5D8}"/>
              </a:ext>
            </a:extLst>
          </p:cNvPr>
          <p:cNvSpPr txBox="1"/>
          <p:nvPr/>
        </p:nvSpPr>
        <p:spPr>
          <a:xfrm>
            <a:off x="5952565" y="3467992"/>
            <a:ext cx="5137645" cy="3308598"/>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marL="171450" indent="-171450">
              <a:buFont typeface="Arial" panose="020B0604020202020204" pitchFamily="34" charset="0"/>
              <a:buChar char="•"/>
            </a:pPr>
            <a:r>
              <a:rPr lang="en-GB" sz="1300" dirty="0"/>
              <a:t>If your child is unsure of any words then encourage them to try to look at the sounds or read the rest of the sentence to help them to work it out themselves.</a:t>
            </a:r>
          </a:p>
          <a:p>
            <a:pPr marL="171450" indent="-171450">
              <a:buFont typeface="Arial" panose="020B0604020202020204" pitchFamily="34" charset="0"/>
              <a:buChar char="•"/>
            </a:pPr>
            <a:r>
              <a:rPr lang="en-GB" sz="1300" dirty="0"/>
              <a:t>If they are still sounding out a lot of words and their reading is not yet flowing, then encourage them to re-read sentences to develop fluency. </a:t>
            </a:r>
          </a:p>
          <a:p>
            <a:pPr marL="171450" indent="-171450">
              <a:buFont typeface="Arial" panose="020B0604020202020204" pitchFamily="34" charset="0"/>
              <a:buChar char="•"/>
            </a:pPr>
            <a:r>
              <a:rPr lang="en-GB" sz="1300" dirty="0"/>
              <a:t>Provide opportunities for your child to practice reading aloud with intonation and expression.</a:t>
            </a:r>
          </a:p>
          <a:p>
            <a:pPr marL="171450" indent="-171450" algn="just">
              <a:buFont typeface="Arial" panose="020B0604020202020204" pitchFamily="34" charset="0"/>
              <a:buChar char="•"/>
            </a:pPr>
            <a:r>
              <a:rPr lang="en-GB" sz="1300" dirty="0"/>
              <a:t>Discuss the meanings of new words throughout to ensure that your child understands their meaning. </a:t>
            </a:r>
          </a:p>
          <a:p>
            <a:pPr marL="171450" indent="-171450">
              <a:buFont typeface="Arial" panose="020B0604020202020204" pitchFamily="34" charset="0"/>
              <a:buChar char="•"/>
            </a:pPr>
            <a:r>
              <a:rPr lang="en-GB" sz="1300" dirty="0"/>
              <a:t>Encourage children to discuss the different text types, e.g. show me how you know that this is a non-fiction text / set of instructions and encourage them to use correct book talk e.g. headings, glossary, chapters, blurb, photographs.</a:t>
            </a:r>
          </a:p>
          <a:p>
            <a:pPr marL="171450" indent="-171450">
              <a:buFont typeface="Arial" panose="020B0604020202020204" pitchFamily="34" charset="0"/>
              <a:buChar char="•"/>
            </a:pPr>
            <a:r>
              <a:rPr lang="en-GB" sz="1300" dirty="0"/>
              <a:t>Talk about the word choices that the author has made, Do you know any other words that mean the same (e.g. sad, upset, worried)?</a:t>
            </a:r>
          </a:p>
        </p:txBody>
      </p:sp>
      <p:sp>
        <p:nvSpPr>
          <p:cNvPr id="21" name="TextBox 20">
            <a:extLst>
              <a:ext uri="{FF2B5EF4-FFF2-40B4-BE49-F238E27FC236}">
                <a16:creationId xmlns:a16="http://schemas.microsoft.com/office/drawing/2014/main" id="{CF1CD97A-5201-4E61-9D50-7C05EDA45E7D}"/>
              </a:ext>
            </a:extLst>
          </p:cNvPr>
          <p:cNvSpPr txBox="1"/>
          <p:nvPr/>
        </p:nvSpPr>
        <p:spPr>
          <a:xfrm>
            <a:off x="5891333" y="1263644"/>
            <a:ext cx="5220586" cy="2092881"/>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endParaRPr lang="en-GB" sz="1300" dirty="0">
              <a:latin typeface="Comic Sans MS" panose="030F0702030302020204" pitchFamily="66" charset="0"/>
            </a:endParaRPr>
          </a:p>
          <a:p>
            <a:pPr marL="285750" indent="-285750">
              <a:buFont typeface="Arial" panose="020B0604020202020204" pitchFamily="34" charset="0"/>
              <a:buChar char="•"/>
            </a:pPr>
            <a:r>
              <a:rPr lang="en-GB" sz="1300" dirty="0"/>
              <a:t>Recognise and read on a sight words with increasing accuracy. </a:t>
            </a:r>
          </a:p>
          <a:p>
            <a:pPr marL="285750" indent="-285750">
              <a:buFont typeface="Arial" panose="020B0604020202020204" pitchFamily="34" charset="0"/>
              <a:buChar char="•"/>
            </a:pPr>
            <a:r>
              <a:rPr lang="en-GB" sz="1300" dirty="0"/>
              <a:t>Read words in both past and present tense with different suffixes (</a:t>
            </a:r>
            <a:r>
              <a:rPr lang="en-GB" sz="1300" dirty="0" err="1"/>
              <a:t>ing</a:t>
            </a:r>
            <a:r>
              <a:rPr lang="en-GB" sz="1300" dirty="0"/>
              <a:t>, ed, </a:t>
            </a:r>
            <a:r>
              <a:rPr lang="en-GB" sz="1300" dirty="0" err="1"/>
              <a:t>est</a:t>
            </a:r>
            <a:r>
              <a:rPr lang="en-GB" sz="1300" dirty="0"/>
              <a:t>, </a:t>
            </a:r>
            <a:r>
              <a:rPr lang="en-GB" sz="1300" dirty="0" err="1"/>
              <a:t>er</a:t>
            </a:r>
            <a:r>
              <a:rPr lang="en-GB" sz="1300" dirty="0"/>
              <a:t>, </a:t>
            </a:r>
            <a:r>
              <a:rPr lang="en-GB" sz="1300" dirty="0" err="1"/>
              <a:t>ment</a:t>
            </a:r>
            <a:r>
              <a:rPr lang="en-GB" sz="1300" dirty="0"/>
              <a:t>, </a:t>
            </a:r>
            <a:r>
              <a:rPr lang="en-GB" sz="1300" dirty="0" err="1"/>
              <a:t>ful</a:t>
            </a:r>
            <a:r>
              <a:rPr lang="en-GB" sz="1300" dirty="0"/>
              <a:t>, </a:t>
            </a:r>
            <a:r>
              <a:rPr lang="en-GB" sz="1300" dirty="0" err="1"/>
              <a:t>ly</a:t>
            </a:r>
            <a:r>
              <a:rPr lang="en-GB" sz="1300" dirty="0"/>
              <a:t>) and plurals (s/ es).</a:t>
            </a:r>
          </a:p>
          <a:p>
            <a:pPr marL="285750" indent="-285750">
              <a:buFont typeface="Arial" panose="020B0604020202020204" pitchFamily="34" charset="0"/>
              <a:buChar char="•"/>
            </a:pPr>
            <a:r>
              <a:rPr lang="en-GB" sz="1300" dirty="0"/>
              <a:t>Find it easy to read silently.</a:t>
            </a:r>
          </a:p>
          <a:p>
            <a:pPr marL="285750" indent="-285750">
              <a:buFont typeface="Arial" panose="020B0604020202020204" pitchFamily="34" charset="0"/>
              <a:buChar char="•"/>
            </a:pPr>
            <a:r>
              <a:rPr lang="en-GB" sz="1300" dirty="0"/>
              <a:t>Read for longer periods of time without stopping.</a:t>
            </a:r>
          </a:p>
          <a:p>
            <a:pPr marL="285750" indent="-285750">
              <a:buFont typeface="Arial" panose="020B0604020202020204" pitchFamily="34" charset="0"/>
              <a:buChar char="•"/>
            </a:pPr>
            <a:r>
              <a:rPr lang="en-GB" sz="1300" dirty="0"/>
              <a:t>Find certain pieces of information in texts e.g. what word means…?</a:t>
            </a:r>
          </a:p>
          <a:p>
            <a:pPr marL="285750" indent="-285750">
              <a:buFont typeface="Arial" panose="020B0604020202020204" pitchFamily="34" charset="0"/>
              <a:buChar char="•"/>
            </a:pPr>
            <a:r>
              <a:rPr lang="en-GB" sz="1300" dirty="0"/>
              <a:t>Express opinions and ideas about what they have read. </a:t>
            </a:r>
          </a:p>
          <a:p>
            <a:pPr marL="285750" indent="-285750">
              <a:buFont typeface="Arial" panose="020B0604020202020204" pitchFamily="34" charset="0"/>
              <a:buChar char="•"/>
            </a:pPr>
            <a:r>
              <a:rPr lang="en-GB" sz="1300" dirty="0"/>
              <a:t>Read a book without any pictures or illustrations.</a:t>
            </a:r>
          </a:p>
          <a:p>
            <a:pPr marL="285750" indent="-285750">
              <a:buFont typeface="Arial" panose="020B0604020202020204" pitchFamily="34" charset="0"/>
              <a:buChar char="•"/>
            </a:pPr>
            <a:r>
              <a:rPr lang="en-GB" sz="1300" dirty="0"/>
              <a:t>Understand page features, such as titles, headings and sub-headings. </a:t>
            </a:r>
          </a:p>
        </p:txBody>
      </p:sp>
      <p:sp>
        <p:nvSpPr>
          <p:cNvPr id="22" name="TextBox 21">
            <a:extLst>
              <a:ext uri="{FF2B5EF4-FFF2-40B4-BE49-F238E27FC236}">
                <a16:creationId xmlns:a16="http://schemas.microsoft.com/office/drawing/2014/main" id="{1628547F-304F-44F2-B698-C516A991CBAF}"/>
              </a:ext>
            </a:extLst>
          </p:cNvPr>
          <p:cNvSpPr txBox="1"/>
          <p:nvPr/>
        </p:nvSpPr>
        <p:spPr>
          <a:xfrm>
            <a:off x="5895833" y="650974"/>
            <a:ext cx="5472374" cy="692497"/>
          </a:xfrm>
          <a:prstGeom prst="rect">
            <a:avLst/>
          </a:prstGeom>
          <a:noFill/>
        </p:spPr>
        <p:txBody>
          <a:bodyPr wrap="square" rtlCol="0">
            <a:spAutoFit/>
          </a:bodyPr>
          <a:lstStyle/>
          <a:p>
            <a:r>
              <a:rPr lang="en-GB" sz="1300" dirty="0"/>
              <a:t>Sentences with two or three clauses and several verbs become more common in White books and the length of texts extends to help build reading stamina. Real-life problems are also introduced to encourage empathy. </a:t>
            </a:r>
          </a:p>
        </p:txBody>
      </p:sp>
    </p:spTree>
    <p:extLst>
      <p:ext uri="{BB962C8B-B14F-4D97-AF65-F5344CB8AC3E}">
        <p14:creationId xmlns:p14="http://schemas.microsoft.com/office/powerpoint/2010/main" val="3594500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BE9767-F693-4E96-9ACB-A5828A575D3E}"/>
              </a:ext>
            </a:extLst>
          </p:cNvPr>
          <p:cNvSpPr/>
          <p:nvPr/>
        </p:nvSpPr>
        <p:spPr>
          <a:xfrm>
            <a:off x="129883" y="166687"/>
            <a:ext cx="5476874" cy="6691313"/>
          </a:xfrm>
          <a:prstGeom prst="rect">
            <a:avLst/>
          </a:prstGeom>
          <a:solidFill>
            <a:schemeClr val="bg1"/>
          </a:solidFill>
          <a:ln w="76200">
            <a:solidFill>
              <a:srgbClr val="99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6" name="TextBox 5">
            <a:extLst>
              <a:ext uri="{FF2B5EF4-FFF2-40B4-BE49-F238E27FC236}">
                <a16:creationId xmlns:a16="http://schemas.microsoft.com/office/drawing/2014/main" id="{157BF38E-6E8C-45C4-95D0-10FF6D7C13A2}"/>
              </a:ext>
            </a:extLst>
          </p:cNvPr>
          <p:cNvSpPr txBox="1"/>
          <p:nvPr/>
        </p:nvSpPr>
        <p:spPr>
          <a:xfrm>
            <a:off x="79132" y="133203"/>
            <a:ext cx="5578376" cy="584775"/>
          </a:xfrm>
          <a:prstGeom prst="rect">
            <a:avLst/>
          </a:prstGeom>
          <a:noFill/>
          <a:ln>
            <a:noFill/>
          </a:ln>
        </p:spPr>
        <p:txBody>
          <a:bodyPr wrap="square" rtlCol="0">
            <a:spAutoFit/>
          </a:bodyPr>
          <a:lstStyle/>
          <a:p>
            <a:pPr algn="ctr"/>
            <a:r>
              <a:rPr lang="en-GB" sz="3200" b="1" dirty="0">
                <a:solidFill>
                  <a:srgbClr val="66FF33"/>
                </a:solidFill>
                <a:latin typeface="Comic Sans MS" panose="030F0702030302020204" pitchFamily="66" charset="0"/>
              </a:rPr>
              <a:t>Lime Reading Band</a:t>
            </a:r>
          </a:p>
        </p:txBody>
      </p:sp>
      <p:sp>
        <p:nvSpPr>
          <p:cNvPr id="9" name="Rectangle 8">
            <a:extLst>
              <a:ext uri="{FF2B5EF4-FFF2-40B4-BE49-F238E27FC236}">
                <a16:creationId xmlns:a16="http://schemas.microsoft.com/office/drawing/2014/main" id="{F232E6DC-AD9F-4C48-A68E-6965EC618EFC}"/>
              </a:ext>
            </a:extLst>
          </p:cNvPr>
          <p:cNvSpPr/>
          <p:nvPr/>
        </p:nvSpPr>
        <p:spPr>
          <a:xfrm>
            <a:off x="235523" y="1589761"/>
            <a:ext cx="5173593" cy="2397566"/>
          </a:xfrm>
          <a:prstGeom prst="rect">
            <a:avLst/>
          </a:prstGeom>
          <a:solidFill>
            <a:schemeClr val="bg1"/>
          </a:solidFill>
          <a:ln w="57150">
            <a:solidFill>
              <a:srgbClr val="99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F8340727-F25F-4A55-83A6-112E3580F6DA}"/>
              </a:ext>
            </a:extLst>
          </p:cNvPr>
          <p:cNvSpPr/>
          <p:nvPr/>
        </p:nvSpPr>
        <p:spPr>
          <a:xfrm>
            <a:off x="262886" y="4107268"/>
            <a:ext cx="5166124" cy="2625945"/>
          </a:xfrm>
          <a:prstGeom prst="rect">
            <a:avLst/>
          </a:prstGeom>
          <a:solidFill>
            <a:schemeClr val="bg1"/>
          </a:solidFill>
          <a:ln w="57150">
            <a:solidFill>
              <a:srgbClr val="99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FB38D7C8-253A-4DFD-BA7F-6F16E38AE6CA}"/>
              </a:ext>
            </a:extLst>
          </p:cNvPr>
          <p:cNvSpPr txBox="1"/>
          <p:nvPr/>
        </p:nvSpPr>
        <p:spPr>
          <a:xfrm>
            <a:off x="228404" y="4180344"/>
            <a:ext cx="5137645" cy="2677656"/>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algn="just"/>
            <a:r>
              <a:rPr lang="en-GB" sz="1300" dirty="0"/>
              <a:t>Although your child is now taking off as a reader, it is still important that you read with them and talk to them about their reading. It is possible your child can read all of the words but not understand the story.</a:t>
            </a:r>
          </a:p>
          <a:p>
            <a:pPr algn="ctr"/>
            <a:r>
              <a:rPr lang="en-GB" sz="1300" dirty="0"/>
              <a:t>You can still help them by: </a:t>
            </a:r>
          </a:p>
          <a:p>
            <a:pPr marL="285750" indent="-285750">
              <a:buFont typeface="Arial" panose="020B0604020202020204" pitchFamily="34" charset="0"/>
              <a:buChar char="•"/>
            </a:pPr>
            <a:r>
              <a:rPr lang="en-GB" sz="1300" dirty="0"/>
              <a:t>Listening to them to read aloud some parts of the text which they particularly enjoy. This may include action or description. Talk about how the writer made those parts so enjoyable. </a:t>
            </a:r>
          </a:p>
          <a:p>
            <a:pPr marL="285750" indent="-285750">
              <a:buFont typeface="Arial" panose="020B0604020202020204" pitchFamily="34" charset="0"/>
              <a:buChar char="•"/>
            </a:pPr>
            <a:r>
              <a:rPr lang="en-GB" sz="1300" dirty="0"/>
              <a:t>Talking about how characters develop or how they react to different people, places or events. Ask - ‘Tell me why he or she did that…’</a:t>
            </a:r>
          </a:p>
          <a:p>
            <a:pPr marL="285750" indent="-285750">
              <a:buFont typeface="Arial" panose="020B0604020202020204" pitchFamily="34" charset="0"/>
              <a:buChar char="•"/>
            </a:pPr>
            <a:r>
              <a:rPr lang="en-GB" sz="1300" dirty="0"/>
              <a:t> Reading the book yourself so that you can talk together about the smaller details of the book. </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15" name="TextBox 14">
            <a:extLst>
              <a:ext uri="{FF2B5EF4-FFF2-40B4-BE49-F238E27FC236}">
                <a16:creationId xmlns:a16="http://schemas.microsoft.com/office/drawing/2014/main" id="{833CC01E-76E5-48F9-BD59-1B3A6AEFA667}"/>
              </a:ext>
            </a:extLst>
          </p:cNvPr>
          <p:cNvSpPr txBox="1"/>
          <p:nvPr/>
        </p:nvSpPr>
        <p:spPr>
          <a:xfrm>
            <a:off x="310648" y="1565481"/>
            <a:ext cx="5358352" cy="2492990"/>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171450" indent="-171450">
              <a:buFont typeface="Arial" panose="020B0604020202020204" pitchFamily="34" charset="0"/>
              <a:buChar char="•"/>
            </a:pPr>
            <a:r>
              <a:rPr lang="en-GB" sz="1300" dirty="0"/>
              <a:t>Notice the smaller details within the book. </a:t>
            </a:r>
          </a:p>
          <a:p>
            <a:pPr marL="171450" indent="-171450">
              <a:buFont typeface="Arial" panose="020B0604020202020204" pitchFamily="34" charset="0"/>
              <a:buChar char="•"/>
            </a:pPr>
            <a:r>
              <a:rPr lang="en-GB" sz="1300" dirty="0"/>
              <a:t>Read silently most of the time.</a:t>
            </a:r>
          </a:p>
          <a:p>
            <a:pPr marL="171450" indent="-171450">
              <a:buFont typeface="Arial" panose="020B0604020202020204" pitchFamily="34" charset="0"/>
              <a:buChar char="•"/>
            </a:pPr>
            <a:r>
              <a:rPr lang="en-GB" sz="1300" dirty="0"/>
              <a:t>Re-read texts, unfamiliar language and complex sentences.</a:t>
            </a:r>
          </a:p>
          <a:p>
            <a:pPr marL="171450" indent="-171450">
              <a:buFont typeface="Arial" panose="020B0604020202020204" pitchFamily="34" charset="0"/>
              <a:buChar char="•"/>
            </a:pPr>
            <a:r>
              <a:rPr lang="en-GB" sz="1300" dirty="0"/>
              <a:t>Use different voices for different characters in a story and performance pieces.</a:t>
            </a:r>
          </a:p>
          <a:p>
            <a:pPr marL="171450" indent="-171450">
              <a:buFont typeface="Arial" panose="020B0604020202020204" pitchFamily="34" charset="0"/>
              <a:buChar char="•"/>
            </a:pPr>
            <a:r>
              <a:rPr lang="en-GB" sz="1300" dirty="0"/>
              <a:t>Tell the difference between the narrator’s voice and character dialogue. </a:t>
            </a:r>
          </a:p>
          <a:p>
            <a:pPr marL="171450" indent="-171450">
              <a:buFont typeface="Arial" panose="020B0604020202020204" pitchFamily="34" charset="0"/>
              <a:buChar char="•"/>
            </a:pPr>
            <a:r>
              <a:rPr lang="en-GB" sz="1300" dirty="0"/>
              <a:t>Understand hidden messages within a text and understand how a character might be feeling.</a:t>
            </a:r>
          </a:p>
          <a:p>
            <a:pPr marL="171450" indent="-171450">
              <a:buFont typeface="Arial" panose="020B0604020202020204" pitchFamily="34" charset="0"/>
              <a:buChar char="•"/>
            </a:pPr>
            <a:r>
              <a:rPr lang="en-GB" sz="1300" dirty="0"/>
              <a:t>Read for a longer period without losing concentration.</a:t>
            </a:r>
          </a:p>
          <a:p>
            <a:pPr marL="171450" indent="-171450">
              <a:buFont typeface="Arial" panose="020B0604020202020204" pitchFamily="34" charset="0"/>
              <a:buChar char="•"/>
            </a:pPr>
            <a:r>
              <a:rPr lang="en-GB" sz="1300" dirty="0"/>
              <a:t>Use glossary and indexes to locate information quickly.</a:t>
            </a:r>
          </a:p>
          <a:p>
            <a:pPr marL="171450" indent="-171450">
              <a:buFont typeface="Arial" panose="020B0604020202020204" pitchFamily="34" charset="0"/>
              <a:buChar char="•"/>
            </a:pPr>
            <a:r>
              <a:rPr lang="en-GB" sz="1300" dirty="0"/>
              <a:t>Read a variety of fiction, non-fiction, poetry and plays.</a:t>
            </a:r>
            <a:endParaRPr lang="en-GB" sz="1300" dirty="0">
              <a:latin typeface="Comic Sans MS" panose="030F0702030302020204" pitchFamily="66" charset="0"/>
            </a:endParaRPr>
          </a:p>
        </p:txBody>
      </p:sp>
      <p:sp>
        <p:nvSpPr>
          <p:cNvPr id="8" name="TextBox 7">
            <a:extLst>
              <a:ext uri="{FF2B5EF4-FFF2-40B4-BE49-F238E27FC236}">
                <a16:creationId xmlns:a16="http://schemas.microsoft.com/office/drawing/2014/main" id="{2ECA5707-7324-4764-9DC3-F7E02A392AB8}"/>
              </a:ext>
            </a:extLst>
          </p:cNvPr>
          <p:cNvSpPr txBox="1"/>
          <p:nvPr/>
        </p:nvSpPr>
        <p:spPr>
          <a:xfrm>
            <a:off x="181591" y="624133"/>
            <a:ext cx="5476874" cy="892552"/>
          </a:xfrm>
          <a:prstGeom prst="rect">
            <a:avLst/>
          </a:prstGeom>
          <a:noFill/>
        </p:spPr>
        <p:txBody>
          <a:bodyPr wrap="square" rtlCol="0">
            <a:spAutoFit/>
          </a:bodyPr>
          <a:lstStyle/>
          <a:p>
            <a:pPr algn="just"/>
            <a:r>
              <a:rPr lang="en-GB" sz="1300" dirty="0"/>
              <a:t>Lime provides a variety of chapter books and non-fiction titles. Lime readers should be encouraged to experience different texts, writing styles and genres to develop their own reading tastes. This colour band also includes a variety of topics and issues to provoke discussion.</a:t>
            </a:r>
          </a:p>
        </p:txBody>
      </p:sp>
      <p:sp>
        <p:nvSpPr>
          <p:cNvPr id="41" name="Rectangle 40">
            <a:extLst>
              <a:ext uri="{FF2B5EF4-FFF2-40B4-BE49-F238E27FC236}">
                <a16:creationId xmlns:a16="http://schemas.microsoft.com/office/drawing/2014/main" id="{35B48DBF-E87E-421A-B495-D77BA415CFB8}"/>
              </a:ext>
            </a:extLst>
          </p:cNvPr>
          <p:cNvSpPr/>
          <p:nvPr/>
        </p:nvSpPr>
        <p:spPr>
          <a:xfrm>
            <a:off x="5900516" y="166687"/>
            <a:ext cx="5476874" cy="6691313"/>
          </a:xfrm>
          <a:prstGeom prst="rect">
            <a:avLst/>
          </a:prstGeom>
          <a:solidFill>
            <a:schemeClr val="bg1"/>
          </a:solidFill>
          <a:ln w="76200">
            <a:solidFill>
              <a:srgbClr val="99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42" name="TextBox 41">
            <a:extLst>
              <a:ext uri="{FF2B5EF4-FFF2-40B4-BE49-F238E27FC236}">
                <a16:creationId xmlns:a16="http://schemas.microsoft.com/office/drawing/2014/main" id="{DBF3D55C-9E35-464D-B78E-609CD0EB8E46}"/>
              </a:ext>
            </a:extLst>
          </p:cNvPr>
          <p:cNvSpPr txBox="1"/>
          <p:nvPr/>
        </p:nvSpPr>
        <p:spPr>
          <a:xfrm>
            <a:off x="5849765" y="133203"/>
            <a:ext cx="5578376" cy="584775"/>
          </a:xfrm>
          <a:prstGeom prst="rect">
            <a:avLst/>
          </a:prstGeom>
          <a:noFill/>
          <a:ln>
            <a:noFill/>
          </a:ln>
        </p:spPr>
        <p:txBody>
          <a:bodyPr wrap="square" rtlCol="0">
            <a:spAutoFit/>
          </a:bodyPr>
          <a:lstStyle/>
          <a:p>
            <a:pPr algn="ctr"/>
            <a:r>
              <a:rPr lang="en-GB" sz="3200" b="1" dirty="0">
                <a:solidFill>
                  <a:srgbClr val="66FF33"/>
                </a:solidFill>
                <a:latin typeface="Comic Sans MS" panose="030F0702030302020204" pitchFamily="66" charset="0"/>
              </a:rPr>
              <a:t>Lime Reading Band</a:t>
            </a:r>
          </a:p>
        </p:txBody>
      </p:sp>
      <p:sp>
        <p:nvSpPr>
          <p:cNvPr id="43" name="Rectangle 42">
            <a:extLst>
              <a:ext uri="{FF2B5EF4-FFF2-40B4-BE49-F238E27FC236}">
                <a16:creationId xmlns:a16="http://schemas.microsoft.com/office/drawing/2014/main" id="{C6269CCA-13C5-4A39-85D2-507E06D9F7DE}"/>
              </a:ext>
            </a:extLst>
          </p:cNvPr>
          <p:cNvSpPr/>
          <p:nvPr/>
        </p:nvSpPr>
        <p:spPr>
          <a:xfrm>
            <a:off x="6006156" y="1589761"/>
            <a:ext cx="5173593" cy="2397566"/>
          </a:xfrm>
          <a:prstGeom prst="rect">
            <a:avLst/>
          </a:prstGeom>
          <a:solidFill>
            <a:schemeClr val="bg1"/>
          </a:solidFill>
          <a:ln w="57150">
            <a:solidFill>
              <a:srgbClr val="99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a:extLst>
              <a:ext uri="{FF2B5EF4-FFF2-40B4-BE49-F238E27FC236}">
                <a16:creationId xmlns:a16="http://schemas.microsoft.com/office/drawing/2014/main" id="{65FC10CF-3D96-469D-AED5-250100AF8EC3}"/>
              </a:ext>
            </a:extLst>
          </p:cNvPr>
          <p:cNvSpPr/>
          <p:nvPr/>
        </p:nvSpPr>
        <p:spPr>
          <a:xfrm>
            <a:off x="6033519" y="4107268"/>
            <a:ext cx="5166124" cy="2625945"/>
          </a:xfrm>
          <a:prstGeom prst="rect">
            <a:avLst/>
          </a:prstGeom>
          <a:solidFill>
            <a:schemeClr val="bg1"/>
          </a:solidFill>
          <a:ln w="57150">
            <a:solidFill>
              <a:srgbClr val="99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TextBox 44">
            <a:extLst>
              <a:ext uri="{FF2B5EF4-FFF2-40B4-BE49-F238E27FC236}">
                <a16:creationId xmlns:a16="http://schemas.microsoft.com/office/drawing/2014/main" id="{23B5F26F-5299-48FF-BD7F-9459C397369C}"/>
              </a:ext>
            </a:extLst>
          </p:cNvPr>
          <p:cNvSpPr txBox="1"/>
          <p:nvPr/>
        </p:nvSpPr>
        <p:spPr>
          <a:xfrm>
            <a:off x="5999037" y="4180344"/>
            <a:ext cx="5137645" cy="2677656"/>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algn="just"/>
            <a:r>
              <a:rPr lang="en-GB" sz="1300" dirty="0"/>
              <a:t>Although your child is now taking off as a reader, it is still important that you read with them and talk to them about their reading. It is possible your child can read all of the words but not understand the story.</a:t>
            </a:r>
          </a:p>
          <a:p>
            <a:pPr algn="ctr"/>
            <a:r>
              <a:rPr lang="en-GB" sz="1300" dirty="0"/>
              <a:t>You can still help them by: </a:t>
            </a:r>
          </a:p>
          <a:p>
            <a:pPr marL="285750" indent="-285750">
              <a:buFont typeface="Arial" panose="020B0604020202020204" pitchFamily="34" charset="0"/>
              <a:buChar char="•"/>
            </a:pPr>
            <a:r>
              <a:rPr lang="en-GB" sz="1300" dirty="0"/>
              <a:t>Listening to them to read aloud some parts of the text which they particularly enjoy. This may include action or description. Talk about how the writer made those parts so enjoyable. </a:t>
            </a:r>
          </a:p>
          <a:p>
            <a:pPr marL="285750" indent="-285750">
              <a:buFont typeface="Arial" panose="020B0604020202020204" pitchFamily="34" charset="0"/>
              <a:buChar char="•"/>
            </a:pPr>
            <a:r>
              <a:rPr lang="en-GB" sz="1300" dirty="0"/>
              <a:t>Talking about how characters develop or how they react to different people, places or events. Ask - ‘Tell me why he or she did that…’</a:t>
            </a:r>
          </a:p>
          <a:p>
            <a:pPr marL="285750" indent="-285750">
              <a:buFont typeface="Arial" panose="020B0604020202020204" pitchFamily="34" charset="0"/>
              <a:buChar char="•"/>
            </a:pPr>
            <a:r>
              <a:rPr lang="en-GB" sz="1300" dirty="0"/>
              <a:t> Reading the book yourself so that you can talk together about the smaller details of the book. </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47" name="TextBox 46">
            <a:extLst>
              <a:ext uri="{FF2B5EF4-FFF2-40B4-BE49-F238E27FC236}">
                <a16:creationId xmlns:a16="http://schemas.microsoft.com/office/drawing/2014/main" id="{E9250B63-042D-4B6E-BEE9-E8674597828C}"/>
              </a:ext>
            </a:extLst>
          </p:cNvPr>
          <p:cNvSpPr txBox="1"/>
          <p:nvPr/>
        </p:nvSpPr>
        <p:spPr>
          <a:xfrm>
            <a:off x="5952224" y="624133"/>
            <a:ext cx="5476874" cy="892552"/>
          </a:xfrm>
          <a:prstGeom prst="rect">
            <a:avLst/>
          </a:prstGeom>
          <a:noFill/>
        </p:spPr>
        <p:txBody>
          <a:bodyPr wrap="square" rtlCol="0">
            <a:spAutoFit/>
          </a:bodyPr>
          <a:lstStyle/>
          <a:p>
            <a:pPr algn="just"/>
            <a:r>
              <a:rPr lang="en-GB" sz="1300" dirty="0"/>
              <a:t>Lime provides a variety of chapter books and non-fiction titles. Lime readers should be encouraged to experience different texts, writing styles and genres to develop their own reading tastes. This colour band also includes a variety of topics and issues to provoke discussion.</a:t>
            </a:r>
          </a:p>
        </p:txBody>
      </p:sp>
      <p:sp>
        <p:nvSpPr>
          <p:cNvPr id="48" name="TextBox 47">
            <a:extLst>
              <a:ext uri="{FF2B5EF4-FFF2-40B4-BE49-F238E27FC236}">
                <a16:creationId xmlns:a16="http://schemas.microsoft.com/office/drawing/2014/main" id="{7E639805-A4AC-4DF4-B0E6-F3B9534ADCD8}"/>
              </a:ext>
            </a:extLst>
          </p:cNvPr>
          <p:cNvSpPr txBox="1"/>
          <p:nvPr/>
        </p:nvSpPr>
        <p:spPr>
          <a:xfrm>
            <a:off x="5952224" y="1565481"/>
            <a:ext cx="5358352" cy="2492990"/>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171450" indent="-171450">
              <a:buFont typeface="Arial" panose="020B0604020202020204" pitchFamily="34" charset="0"/>
              <a:buChar char="•"/>
            </a:pPr>
            <a:r>
              <a:rPr lang="en-GB" sz="1300" dirty="0"/>
              <a:t>Notice the smaller details within the book. </a:t>
            </a:r>
          </a:p>
          <a:p>
            <a:pPr marL="171450" indent="-171450">
              <a:buFont typeface="Arial" panose="020B0604020202020204" pitchFamily="34" charset="0"/>
              <a:buChar char="•"/>
            </a:pPr>
            <a:r>
              <a:rPr lang="en-GB" sz="1300" dirty="0"/>
              <a:t>Read silently most of the time.</a:t>
            </a:r>
          </a:p>
          <a:p>
            <a:pPr marL="171450" indent="-171450">
              <a:buFont typeface="Arial" panose="020B0604020202020204" pitchFamily="34" charset="0"/>
              <a:buChar char="•"/>
            </a:pPr>
            <a:r>
              <a:rPr lang="en-GB" sz="1300" dirty="0"/>
              <a:t>Re-read texts, unfamiliar language and complex sentences.</a:t>
            </a:r>
          </a:p>
          <a:p>
            <a:pPr marL="171450" indent="-171450">
              <a:buFont typeface="Arial" panose="020B0604020202020204" pitchFamily="34" charset="0"/>
              <a:buChar char="•"/>
            </a:pPr>
            <a:r>
              <a:rPr lang="en-GB" sz="1300" dirty="0"/>
              <a:t>Use different voices for different characters in a story and performance pieces.</a:t>
            </a:r>
          </a:p>
          <a:p>
            <a:pPr marL="171450" indent="-171450">
              <a:buFont typeface="Arial" panose="020B0604020202020204" pitchFamily="34" charset="0"/>
              <a:buChar char="•"/>
            </a:pPr>
            <a:r>
              <a:rPr lang="en-GB" sz="1300" dirty="0"/>
              <a:t>Tell the difference between the narrator’s voice and character dialogue. </a:t>
            </a:r>
          </a:p>
          <a:p>
            <a:pPr marL="171450" indent="-171450">
              <a:buFont typeface="Arial" panose="020B0604020202020204" pitchFamily="34" charset="0"/>
              <a:buChar char="•"/>
            </a:pPr>
            <a:r>
              <a:rPr lang="en-GB" sz="1300" dirty="0"/>
              <a:t>Understand hidden messages within a text and understand how a character might be feeling.</a:t>
            </a:r>
          </a:p>
          <a:p>
            <a:pPr marL="171450" indent="-171450">
              <a:buFont typeface="Arial" panose="020B0604020202020204" pitchFamily="34" charset="0"/>
              <a:buChar char="•"/>
            </a:pPr>
            <a:r>
              <a:rPr lang="en-GB" sz="1300" dirty="0"/>
              <a:t>Read for a longer period without losing concentration.</a:t>
            </a:r>
          </a:p>
          <a:p>
            <a:pPr marL="171450" indent="-171450">
              <a:buFont typeface="Arial" panose="020B0604020202020204" pitchFamily="34" charset="0"/>
              <a:buChar char="•"/>
            </a:pPr>
            <a:r>
              <a:rPr lang="en-GB" sz="1300" dirty="0"/>
              <a:t>Use glossary and indexes to locate information quickly.</a:t>
            </a:r>
          </a:p>
          <a:p>
            <a:pPr marL="171450" indent="-171450">
              <a:buFont typeface="Arial" panose="020B0604020202020204" pitchFamily="34" charset="0"/>
              <a:buChar char="•"/>
            </a:pPr>
            <a:r>
              <a:rPr lang="en-GB" sz="1300" dirty="0"/>
              <a:t>Read a variety of fiction, non-fiction, poetry and plays.</a:t>
            </a:r>
            <a:endParaRPr lang="en-GB" sz="1300" dirty="0">
              <a:latin typeface="Comic Sans MS" panose="030F0702030302020204" pitchFamily="66" charset="0"/>
            </a:endParaRPr>
          </a:p>
        </p:txBody>
      </p:sp>
    </p:spTree>
    <p:extLst>
      <p:ext uri="{BB962C8B-B14F-4D97-AF65-F5344CB8AC3E}">
        <p14:creationId xmlns:p14="http://schemas.microsoft.com/office/powerpoint/2010/main" val="2225393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BE9767-F693-4E96-9ACB-A5828A575D3E}"/>
              </a:ext>
            </a:extLst>
          </p:cNvPr>
          <p:cNvSpPr/>
          <p:nvPr/>
        </p:nvSpPr>
        <p:spPr>
          <a:xfrm>
            <a:off x="129883" y="166687"/>
            <a:ext cx="5476874" cy="6691313"/>
          </a:xfrm>
          <a:prstGeom prst="rect">
            <a:avLst/>
          </a:prstGeom>
          <a:solidFill>
            <a:schemeClr val="bg1"/>
          </a:solidFill>
          <a:ln w="76200">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6" name="TextBox 5">
            <a:extLst>
              <a:ext uri="{FF2B5EF4-FFF2-40B4-BE49-F238E27FC236}">
                <a16:creationId xmlns:a16="http://schemas.microsoft.com/office/drawing/2014/main" id="{157BF38E-6E8C-45C4-95D0-10FF6D7C13A2}"/>
              </a:ext>
            </a:extLst>
          </p:cNvPr>
          <p:cNvSpPr txBox="1"/>
          <p:nvPr/>
        </p:nvSpPr>
        <p:spPr>
          <a:xfrm>
            <a:off x="79132" y="133203"/>
            <a:ext cx="5578376" cy="584775"/>
          </a:xfrm>
          <a:prstGeom prst="rect">
            <a:avLst/>
          </a:prstGeom>
          <a:noFill/>
          <a:ln>
            <a:noFill/>
          </a:ln>
        </p:spPr>
        <p:txBody>
          <a:bodyPr wrap="square" rtlCol="0">
            <a:spAutoFit/>
          </a:bodyPr>
          <a:lstStyle/>
          <a:p>
            <a:pPr algn="ctr"/>
            <a:r>
              <a:rPr lang="en-GB" sz="3200" b="1" dirty="0">
                <a:solidFill>
                  <a:srgbClr val="993300"/>
                </a:solidFill>
                <a:latin typeface="Comic Sans MS" panose="030F0702030302020204" pitchFamily="66" charset="0"/>
              </a:rPr>
              <a:t>Brown Reading Band</a:t>
            </a:r>
          </a:p>
        </p:txBody>
      </p:sp>
      <p:sp>
        <p:nvSpPr>
          <p:cNvPr id="9" name="Rectangle 8">
            <a:extLst>
              <a:ext uri="{FF2B5EF4-FFF2-40B4-BE49-F238E27FC236}">
                <a16:creationId xmlns:a16="http://schemas.microsoft.com/office/drawing/2014/main" id="{F232E6DC-AD9F-4C48-A68E-6965EC618EFC}"/>
              </a:ext>
            </a:extLst>
          </p:cNvPr>
          <p:cNvSpPr/>
          <p:nvPr/>
        </p:nvSpPr>
        <p:spPr>
          <a:xfrm>
            <a:off x="270286" y="1483673"/>
            <a:ext cx="5173593" cy="1672578"/>
          </a:xfrm>
          <a:prstGeom prst="rect">
            <a:avLst/>
          </a:prstGeom>
          <a:solidFill>
            <a:schemeClr val="bg1"/>
          </a:solidFill>
          <a:ln w="57150">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F8340727-F25F-4A55-83A6-112E3580F6DA}"/>
              </a:ext>
            </a:extLst>
          </p:cNvPr>
          <p:cNvSpPr/>
          <p:nvPr/>
        </p:nvSpPr>
        <p:spPr>
          <a:xfrm>
            <a:off x="270286" y="3285713"/>
            <a:ext cx="5166124" cy="3447499"/>
          </a:xfrm>
          <a:prstGeom prst="rect">
            <a:avLst/>
          </a:prstGeom>
          <a:solidFill>
            <a:schemeClr val="bg1"/>
          </a:solidFill>
          <a:ln w="57150">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FB38D7C8-253A-4DFD-BA7F-6F16E38AE6CA}"/>
              </a:ext>
            </a:extLst>
          </p:cNvPr>
          <p:cNvSpPr txBox="1"/>
          <p:nvPr/>
        </p:nvSpPr>
        <p:spPr>
          <a:xfrm>
            <a:off x="227004" y="3298159"/>
            <a:ext cx="5216875" cy="3677930"/>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algn="just"/>
            <a:r>
              <a:rPr lang="en-GB" sz="1300" dirty="0"/>
              <a:t>Your child may not want to read aloud to you so often now because they probably enjoy silent reading more. This is fine as long as your child continues to read actively when they are not reading aloud and does not just skim over the words. </a:t>
            </a:r>
          </a:p>
          <a:p>
            <a:pPr algn="ctr"/>
            <a:r>
              <a:rPr lang="en-GB" sz="1300" dirty="0"/>
              <a:t>You can help them by: </a:t>
            </a:r>
          </a:p>
          <a:p>
            <a:pPr marL="285750" indent="-285750">
              <a:buFont typeface="Arial" panose="020B0604020202020204" pitchFamily="34" charset="0"/>
              <a:buChar char="•"/>
            </a:pPr>
            <a:r>
              <a:rPr lang="en-GB" sz="1300" dirty="0"/>
              <a:t>Continuing to make a time available for regular quiet reading sessions. Try reading yourself whilst your child is reading. </a:t>
            </a:r>
          </a:p>
          <a:p>
            <a:pPr marL="285750" indent="-285750">
              <a:buFont typeface="Arial" panose="020B0604020202020204" pitchFamily="34" charset="0"/>
              <a:buChar char="•"/>
            </a:pPr>
            <a:r>
              <a:rPr lang="en-GB" sz="1300" dirty="0"/>
              <a:t>Asking them to choose a part of the text to read aloud, using expression and pausing in suitable places. </a:t>
            </a:r>
          </a:p>
          <a:p>
            <a:pPr marL="285750" indent="-285750">
              <a:buFont typeface="Arial" panose="020B0604020202020204" pitchFamily="34" charset="0"/>
              <a:buChar char="•"/>
            </a:pPr>
            <a:r>
              <a:rPr lang="en-GB" sz="1300" dirty="0"/>
              <a:t>Asking them what is happening in the book after they have read. </a:t>
            </a:r>
          </a:p>
          <a:p>
            <a:pPr marL="285750" indent="-285750">
              <a:buFont typeface="Arial" panose="020B0604020202020204" pitchFamily="34" charset="0"/>
              <a:buChar char="•"/>
            </a:pPr>
            <a:r>
              <a:rPr lang="en-GB" sz="1300" dirty="0"/>
              <a:t>Asking questions that need them to use their book to find the answers e.g. What makes you think / feel…? </a:t>
            </a:r>
          </a:p>
          <a:p>
            <a:pPr marL="285750" indent="-285750">
              <a:buFont typeface="Arial" panose="020B0604020202020204" pitchFamily="34" charset="0"/>
              <a:buChar char="•"/>
            </a:pPr>
            <a:r>
              <a:rPr lang="en-GB" sz="1300" dirty="0"/>
              <a:t>support them with skimming and scanning to find information.</a:t>
            </a:r>
          </a:p>
          <a:p>
            <a:pPr marL="285750" indent="-285750">
              <a:buFont typeface="Arial" panose="020B0604020202020204" pitchFamily="34" charset="0"/>
              <a:buChar char="•"/>
            </a:pPr>
            <a:r>
              <a:rPr lang="en-GB" sz="1300" dirty="0"/>
              <a:t>Continuing to read aloud to your child at bedtime. This shows them the importance you place on reading as well as developing their language, vocabulary and love of story.</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15" name="TextBox 14">
            <a:extLst>
              <a:ext uri="{FF2B5EF4-FFF2-40B4-BE49-F238E27FC236}">
                <a16:creationId xmlns:a16="http://schemas.microsoft.com/office/drawing/2014/main" id="{833CC01E-76E5-48F9-BD59-1B3A6AEFA667}"/>
              </a:ext>
            </a:extLst>
          </p:cNvPr>
          <p:cNvSpPr txBox="1"/>
          <p:nvPr/>
        </p:nvSpPr>
        <p:spPr>
          <a:xfrm>
            <a:off x="244911" y="1463480"/>
            <a:ext cx="5333368" cy="1692771"/>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285750" indent="-285750">
              <a:buFont typeface="Arial" panose="020B0604020202020204" pitchFamily="34" charset="0"/>
              <a:buChar char="•"/>
            </a:pPr>
            <a:r>
              <a:rPr lang="en-GB" sz="1300" dirty="0"/>
              <a:t>Read fluently and pause reading in a suitable place.</a:t>
            </a:r>
          </a:p>
          <a:p>
            <a:pPr marL="285750" indent="-285750">
              <a:buFont typeface="Arial" panose="020B0604020202020204" pitchFamily="34" charset="0"/>
              <a:buChar char="•"/>
            </a:pPr>
            <a:r>
              <a:rPr lang="en-GB" sz="1300" dirty="0"/>
              <a:t>Develop their own opinion about a book and discuss their reasons.</a:t>
            </a:r>
          </a:p>
          <a:p>
            <a:pPr marL="285750" indent="-285750">
              <a:buFont typeface="Arial" panose="020B0604020202020204" pitchFamily="34" charset="0"/>
              <a:buChar char="•"/>
            </a:pPr>
            <a:r>
              <a:rPr lang="en-GB" sz="1300" dirty="0"/>
              <a:t>Filter through text and highlight key sections of important information.</a:t>
            </a:r>
          </a:p>
          <a:p>
            <a:pPr marL="285750" indent="-285750">
              <a:buFont typeface="Arial" panose="020B0604020202020204" pitchFamily="34" charset="0"/>
              <a:buChar char="•"/>
            </a:pPr>
            <a:r>
              <a:rPr lang="en-GB" sz="1300" dirty="0"/>
              <a:t>Revisit a text and find answers by skimming and scanning.</a:t>
            </a:r>
          </a:p>
          <a:p>
            <a:pPr marL="285750" indent="-285750">
              <a:buFont typeface="Arial" panose="020B0604020202020204" pitchFamily="34" charset="0"/>
              <a:buChar char="•"/>
            </a:pPr>
            <a:r>
              <a:rPr lang="en-GB" sz="1300" dirty="0"/>
              <a:t>Fully understand each text when reading a variety of fiction, poetry, plays and non-fiction.</a:t>
            </a:r>
          </a:p>
          <a:p>
            <a:pPr marL="285750" indent="-285750">
              <a:buFont typeface="Arial" panose="020B0604020202020204" pitchFamily="34" charset="0"/>
              <a:buChar char="•"/>
            </a:pPr>
            <a:r>
              <a:rPr lang="en-GB" sz="1300" dirty="0"/>
              <a:t> Actively enjoy reading for pleasure.</a:t>
            </a:r>
            <a:endParaRPr lang="en-GB" sz="1300" dirty="0">
              <a:latin typeface="Comic Sans MS" panose="030F0702030302020204" pitchFamily="66" charset="0"/>
            </a:endParaRPr>
          </a:p>
        </p:txBody>
      </p:sp>
      <p:sp>
        <p:nvSpPr>
          <p:cNvPr id="2" name="TextBox 1">
            <a:extLst>
              <a:ext uri="{FF2B5EF4-FFF2-40B4-BE49-F238E27FC236}">
                <a16:creationId xmlns:a16="http://schemas.microsoft.com/office/drawing/2014/main" id="{112262F6-F180-450D-AD42-25490EE5C1DD}"/>
              </a:ext>
            </a:extLst>
          </p:cNvPr>
          <p:cNvSpPr txBox="1"/>
          <p:nvPr/>
        </p:nvSpPr>
        <p:spPr>
          <a:xfrm>
            <a:off x="244911" y="608792"/>
            <a:ext cx="5173593" cy="892552"/>
          </a:xfrm>
          <a:prstGeom prst="rect">
            <a:avLst/>
          </a:prstGeom>
          <a:noFill/>
        </p:spPr>
        <p:txBody>
          <a:bodyPr wrap="square" rtlCol="0">
            <a:spAutoFit/>
          </a:bodyPr>
          <a:lstStyle/>
          <a:p>
            <a:pPr algn="just"/>
            <a:r>
              <a:rPr lang="en-GB" sz="1300" dirty="0"/>
              <a:t>Brown books will continue to give your child a variety of texts so they can become confident and successful readers. A range of characters, topics and text styles will help to keep your child engaged and encourage discussion.</a:t>
            </a:r>
          </a:p>
        </p:txBody>
      </p:sp>
      <p:sp>
        <p:nvSpPr>
          <p:cNvPr id="27" name="Rectangle 26">
            <a:extLst>
              <a:ext uri="{FF2B5EF4-FFF2-40B4-BE49-F238E27FC236}">
                <a16:creationId xmlns:a16="http://schemas.microsoft.com/office/drawing/2014/main" id="{B69EBBF3-F610-44CA-9BEF-7FC3734260A2}"/>
              </a:ext>
            </a:extLst>
          </p:cNvPr>
          <p:cNvSpPr/>
          <p:nvPr/>
        </p:nvSpPr>
        <p:spPr>
          <a:xfrm>
            <a:off x="5848662" y="166687"/>
            <a:ext cx="5476874" cy="6691313"/>
          </a:xfrm>
          <a:prstGeom prst="rect">
            <a:avLst/>
          </a:prstGeom>
          <a:solidFill>
            <a:schemeClr val="bg1"/>
          </a:solidFill>
          <a:ln w="76200">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28" name="TextBox 27">
            <a:extLst>
              <a:ext uri="{FF2B5EF4-FFF2-40B4-BE49-F238E27FC236}">
                <a16:creationId xmlns:a16="http://schemas.microsoft.com/office/drawing/2014/main" id="{3817F2FF-1985-4A5F-8387-6EA0123EF150}"/>
              </a:ext>
            </a:extLst>
          </p:cNvPr>
          <p:cNvSpPr txBox="1"/>
          <p:nvPr/>
        </p:nvSpPr>
        <p:spPr>
          <a:xfrm>
            <a:off x="5797911" y="133203"/>
            <a:ext cx="5578376" cy="584775"/>
          </a:xfrm>
          <a:prstGeom prst="rect">
            <a:avLst/>
          </a:prstGeom>
          <a:noFill/>
          <a:ln>
            <a:noFill/>
          </a:ln>
        </p:spPr>
        <p:txBody>
          <a:bodyPr wrap="square" rtlCol="0">
            <a:spAutoFit/>
          </a:bodyPr>
          <a:lstStyle/>
          <a:p>
            <a:pPr algn="ctr"/>
            <a:r>
              <a:rPr lang="en-GB" sz="3200" b="1" dirty="0">
                <a:solidFill>
                  <a:srgbClr val="993300"/>
                </a:solidFill>
                <a:latin typeface="Comic Sans MS" panose="030F0702030302020204" pitchFamily="66" charset="0"/>
              </a:rPr>
              <a:t>Brown Reading Band</a:t>
            </a:r>
          </a:p>
        </p:txBody>
      </p:sp>
      <p:sp>
        <p:nvSpPr>
          <p:cNvPr id="29" name="Rectangle 28">
            <a:extLst>
              <a:ext uri="{FF2B5EF4-FFF2-40B4-BE49-F238E27FC236}">
                <a16:creationId xmlns:a16="http://schemas.microsoft.com/office/drawing/2014/main" id="{6168A642-35EB-45F1-8254-F99D2079FDAB}"/>
              </a:ext>
            </a:extLst>
          </p:cNvPr>
          <p:cNvSpPr/>
          <p:nvPr/>
        </p:nvSpPr>
        <p:spPr>
          <a:xfrm>
            <a:off x="5989065" y="1483673"/>
            <a:ext cx="5173593" cy="1672578"/>
          </a:xfrm>
          <a:prstGeom prst="rect">
            <a:avLst/>
          </a:prstGeom>
          <a:solidFill>
            <a:schemeClr val="bg1"/>
          </a:solidFill>
          <a:ln w="57150">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29">
            <a:extLst>
              <a:ext uri="{FF2B5EF4-FFF2-40B4-BE49-F238E27FC236}">
                <a16:creationId xmlns:a16="http://schemas.microsoft.com/office/drawing/2014/main" id="{FAC259D1-41B3-4AA3-BA2B-AB3F9489E9BE}"/>
              </a:ext>
            </a:extLst>
          </p:cNvPr>
          <p:cNvSpPr/>
          <p:nvPr/>
        </p:nvSpPr>
        <p:spPr>
          <a:xfrm>
            <a:off x="5989065" y="3285713"/>
            <a:ext cx="5166124" cy="3447499"/>
          </a:xfrm>
          <a:prstGeom prst="rect">
            <a:avLst/>
          </a:prstGeom>
          <a:solidFill>
            <a:schemeClr val="bg1"/>
          </a:solidFill>
          <a:ln w="57150">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6ED8ABEE-086B-4C61-A1C0-BAABB15DA97A}"/>
              </a:ext>
            </a:extLst>
          </p:cNvPr>
          <p:cNvSpPr txBox="1"/>
          <p:nvPr/>
        </p:nvSpPr>
        <p:spPr>
          <a:xfrm>
            <a:off x="5945783" y="3380335"/>
            <a:ext cx="5216875" cy="3477875"/>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algn="just"/>
            <a:r>
              <a:rPr lang="en-GB" sz="1300" dirty="0"/>
              <a:t>Your child may not want to read aloud to you so often now because they probably enjoy silent reading more. This is fine as long as your child continues to read actively when they are not reading aloud and does not just skim over the words. </a:t>
            </a:r>
          </a:p>
          <a:p>
            <a:pPr algn="ctr"/>
            <a:r>
              <a:rPr lang="en-GB" sz="1300" dirty="0"/>
              <a:t>You can help them by: </a:t>
            </a:r>
          </a:p>
          <a:p>
            <a:pPr marL="285750" indent="-285750">
              <a:buFont typeface="Arial" panose="020B0604020202020204" pitchFamily="34" charset="0"/>
              <a:buChar char="•"/>
            </a:pPr>
            <a:r>
              <a:rPr lang="en-GB" sz="1300" dirty="0"/>
              <a:t>Continuing to make a time available for regular quiet reading sessions. Try reading yourself whilst your child is reading. </a:t>
            </a:r>
          </a:p>
          <a:p>
            <a:pPr marL="285750" indent="-285750">
              <a:buFont typeface="Arial" panose="020B0604020202020204" pitchFamily="34" charset="0"/>
              <a:buChar char="•"/>
            </a:pPr>
            <a:r>
              <a:rPr lang="en-GB" sz="1300" dirty="0"/>
              <a:t>Asking them to choose a part of the text to read aloud, using expression and pausing in suitable places. </a:t>
            </a:r>
          </a:p>
          <a:p>
            <a:pPr marL="285750" indent="-285750">
              <a:buFont typeface="Arial" panose="020B0604020202020204" pitchFamily="34" charset="0"/>
              <a:buChar char="•"/>
            </a:pPr>
            <a:r>
              <a:rPr lang="en-GB" sz="1300" dirty="0"/>
              <a:t>Asking them what is happening in the book after they have read.</a:t>
            </a:r>
          </a:p>
          <a:p>
            <a:pPr marL="285750" indent="-285750">
              <a:buFont typeface="Arial" panose="020B0604020202020204" pitchFamily="34" charset="0"/>
              <a:buChar char="•"/>
            </a:pPr>
            <a:r>
              <a:rPr lang="en-GB" sz="1300" dirty="0"/>
              <a:t>Asking questions that need them to use their book to find the answers </a:t>
            </a:r>
          </a:p>
          <a:p>
            <a:pPr marL="285750" indent="-285750">
              <a:buFont typeface="Arial" panose="020B0604020202020204" pitchFamily="34" charset="0"/>
              <a:buChar char="•"/>
            </a:pPr>
            <a:r>
              <a:rPr lang="en-GB" sz="1300" dirty="0"/>
              <a:t>support them with skimming and scanning to find information.</a:t>
            </a:r>
          </a:p>
          <a:p>
            <a:pPr marL="285750" indent="-285750">
              <a:buFont typeface="Arial" panose="020B0604020202020204" pitchFamily="34" charset="0"/>
              <a:buChar char="•"/>
            </a:pPr>
            <a:r>
              <a:rPr lang="en-GB" sz="1300" dirty="0"/>
              <a:t>Continuing to read aloud to your child at bedtime. This shows them the importance you place on reading as well as developing their language, vocabulary and love of story.</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32" name="TextBox 31">
            <a:extLst>
              <a:ext uri="{FF2B5EF4-FFF2-40B4-BE49-F238E27FC236}">
                <a16:creationId xmlns:a16="http://schemas.microsoft.com/office/drawing/2014/main" id="{2B7CF67C-E40F-4CC1-BACB-700798D49280}"/>
              </a:ext>
            </a:extLst>
          </p:cNvPr>
          <p:cNvSpPr txBox="1"/>
          <p:nvPr/>
        </p:nvSpPr>
        <p:spPr>
          <a:xfrm>
            <a:off x="5963690" y="1463480"/>
            <a:ext cx="5333368" cy="1692771"/>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285750" indent="-285750">
              <a:buFont typeface="Arial" panose="020B0604020202020204" pitchFamily="34" charset="0"/>
              <a:buChar char="•"/>
            </a:pPr>
            <a:r>
              <a:rPr lang="en-GB" sz="1300" dirty="0"/>
              <a:t>Read fluently and pause reading in a suitable place.</a:t>
            </a:r>
          </a:p>
          <a:p>
            <a:pPr marL="285750" indent="-285750">
              <a:buFont typeface="Arial" panose="020B0604020202020204" pitchFamily="34" charset="0"/>
              <a:buChar char="•"/>
            </a:pPr>
            <a:r>
              <a:rPr lang="en-GB" sz="1300" dirty="0"/>
              <a:t>Develop their own opinion about a book and discuss their reasons.</a:t>
            </a:r>
          </a:p>
          <a:p>
            <a:pPr marL="285750" indent="-285750">
              <a:buFont typeface="Arial" panose="020B0604020202020204" pitchFamily="34" charset="0"/>
              <a:buChar char="•"/>
            </a:pPr>
            <a:r>
              <a:rPr lang="en-GB" sz="1300" dirty="0"/>
              <a:t>Filter through text and highlight key sections of important information.</a:t>
            </a:r>
          </a:p>
          <a:p>
            <a:pPr marL="285750" indent="-285750">
              <a:buFont typeface="Arial" panose="020B0604020202020204" pitchFamily="34" charset="0"/>
              <a:buChar char="•"/>
            </a:pPr>
            <a:r>
              <a:rPr lang="en-GB" sz="1300" dirty="0"/>
              <a:t>Revisit a text and find answers by skimming and scanning.</a:t>
            </a:r>
          </a:p>
          <a:p>
            <a:pPr marL="285750" indent="-285750">
              <a:buFont typeface="Arial" panose="020B0604020202020204" pitchFamily="34" charset="0"/>
              <a:buChar char="•"/>
            </a:pPr>
            <a:r>
              <a:rPr lang="en-GB" sz="1300" dirty="0"/>
              <a:t>Fully understand each text when reading a variety of fiction, poetry, plays and non-fiction.</a:t>
            </a:r>
          </a:p>
          <a:p>
            <a:pPr marL="285750" indent="-285750">
              <a:buFont typeface="Arial" panose="020B0604020202020204" pitchFamily="34" charset="0"/>
              <a:buChar char="•"/>
            </a:pPr>
            <a:r>
              <a:rPr lang="en-GB" sz="1300" dirty="0"/>
              <a:t>Actively enjoy reading for pleasure.</a:t>
            </a:r>
            <a:endParaRPr lang="en-GB" sz="1300" dirty="0">
              <a:latin typeface="Comic Sans MS" panose="030F0702030302020204" pitchFamily="66" charset="0"/>
            </a:endParaRPr>
          </a:p>
        </p:txBody>
      </p:sp>
      <p:sp>
        <p:nvSpPr>
          <p:cNvPr id="33" name="TextBox 32">
            <a:extLst>
              <a:ext uri="{FF2B5EF4-FFF2-40B4-BE49-F238E27FC236}">
                <a16:creationId xmlns:a16="http://schemas.microsoft.com/office/drawing/2014/main" id="{30CDA92B-2CA7-4FBA-BCF5-F79C517D0E0B}"/>
              </a:ext>
            </a:extLst>
          </p:cNvPr>
          <p:cNvSpPr txBox="1"/>
          <p:nvPr/>
        </p:nvSpPr>
        <p:spPr>
          <a:xfrm>
            <a:off x="5963690" y="608792"/>
            <a:ext cx="5173593" cy="892552"/>
          </a:xfrm>
          <a:prstGeom prst="rect">
            <a:avLst/>
          </a:prstGeom>
          <a:noFill/>
        </p:spPr>
        <p:txBody>
          <a:bodyPr wrap="square" rtlCol="0">
            <a:spAutoFit/>
          </a:bodyPr>
          <a:lstStyle/>
          <a:p>
            <a:pPr algn="just"/>
            <a:r>
              <a:rPr lang="en-GB" sz="1300" dirty="0"/>
              <a:t>Brown books will continue to give your child a variety of texts so they can become confident and successful readers. A range of characters, topics and text styles will help to keep your child engaged and encourage discussion.</a:t>
            </a:r>
          </a:p>
        </p:txBody>
      </p:sp>
    </p:spTree>
    <p:extLst>
      <p:ext uri="{BB962C8B-B14F-4D97-AF65-F5344CB8AC3E}">
        <p14:creationId xmlns:p14="http://schemas.microsoft.com/office/powerpoint/2010/main" val="2935211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BE9767-F693-4E96-9ACB-A5828A575D3E}"/>
              </a:ext>
            </a:extLst>
          </p:cNvPr>
          <p:cNvSpPr/>
          <p:nvPr/>
        </p:nvSpPr>
        <p:spPr>
          <a:xfrm>
            <a:off x="129883" y="166687"/>
            <a:ext cx="5476874" cy="6691313"/>
          </a:xfrm>
          <a:prstGeom prst="rect">
            <a:avLst/>
          </a:pr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6" name="TextBox 5">
            <a:extLst>
              <a:ext uri="{FF2B5EF4-FFF2-40B4-BE49-F238E27FC236}">
                <a16:creationId xmlns:a16="http://schemas.microsoft.com/office/drawing/2014/main" id="{157BF38E-6E8C-45C4-95D0-10FF6D7C13A2}"/>
              </a:ext>
            </a:extLst>
          </p:cNvPr>
          <p:cNvSpPr txBox="1"/>
          <p:nvPr/>
        </p:nvSpPr>
        <p:spPr>
          <a:xfrm>
            <a:off x="79132" y="105908"/>
            <a:ext cx="5578376" cy="584775"/>
          </a:xfrm>
          <a:prstGeom prst="rect">
            <a:avLst/>
          </a:prstGeom>
          <a:noFill/>
          <a:ln>
            <a:noFill/>
          </a:ln>
        </p:spPr>
        <p:txBody>
          <a:bodyPr wrap="square" rtlCol="0">
            <a:spAutoFit/>
          </a:bodyPr>
          <a:lstStyle/>
          <a:p>
            <a:pPr algn="ctr"/>
            <a:r>
              <a:rPr lang="en-GB" sz="3200" b="1" dirty="0">
                <a:solidFill>
                  <a:schemeClr val="bg1">
                    <a:lumMod val="85000"/>
                  </a:schemeClr>
                </a:solidFill>
                <a:latin typeface="Comic Sans MS" panose="030F0702030302020204" pitchFamily="66" charset="0"/>
              </a:rPr>
              <a:t>Grey Reading Band</a:t>
            </a:r>
          </a:p>
        </p:txBody>
      </p:sp>
      <p:sp>
        <p:nvSpPr>
          <p:cNvPr id="9" name="Rectangle 8">
            <a:extLst>
              <a:ext uri="{FF2B5EF4-FFF2-40B4-BE49-F238E27FC236}">
                <a16:creationId xmlns:a16="http://schemas.microsoft.com/office/drawing/2014/main" id="{F232E6DC-AD9F-4C48-A68E-6965EC618EFC}"/>
              </a:ext>
            </a:extLst>
          </p:cNvPr>
          <p:cNvSpPr/>
          <p:nvPr/>
        </p:nvSpPr>
        <p:spPr>
          <a:xfrm>
            <a:off x="271018" y="1455891"/>
            <a:ext cx="5173593" cy="1884519"/>
          </a:xfrm>
          <a:prstGeom prst="rect">
            <a:avLst/>
          </a:prstGeom>
          <a:solidFill>
            <a:schemeClr val="bg1"/>
          </a:solid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11" name="Rectangle 10">
            <a:extLst>
              <a:ext uri="{FF2B5EF4-FFF2-40B4-BE49-F238E27FC236}">
                <a16:creationId xmlns:a16="http://schemas.microsoft.com/office/drawing/2014/main" id="{F8340727-F25F-4A55-83A6-112E3580F6DA}"/>
              </a:ext>
            </a:extLst>
          </p:cNvPr>
          <p:cNvSpPr/>
          <p:nvPr/>
        </p:nvSpPr>
        <p:spPr>
          <a:xfrm>
            <a:off x="271018" y="3482475"/>
            <a:ext cx="5166124" cy="3275601"/>
          </a:xfrm>
          <a:prstGeom prst="rect">
            <a:avLst/>
          </a:prstGeom>
          <a:solidFill>
            <a:schemeClr val="bg1"/>
          </a:solid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13" name="TextBox 12">
            <a:extLst>
              <a:ext uri="{FF2B5EF4-FFF2-40B4-BE49-F238E27FC236}">
                <a16:creationId xmlns:a16="http://schemas.microsoft.com/office/drawing/2014/main" id="{FB38D7C8-253A-4DFD-BA7F-6F16E38AE6CA}"/>
              </a:ext>
            </a:extLst>
          </p:cNvPr>
          <p:cNvSpPr txBox="1"/>
          <p:nvPr/>
        </p:nvSpPr>
        <p:spPr>
          <a:xfrm>
            <a:off x="311874" y="3512343"/>
            <a:ext cx="5137645" cy="3477875"/>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algn="just"/>
            <a:r>
              <a:rPr lang="en-GB" sz="1300" dirty="0"/>
              <a:t>Your child may not want to read aloud to you so often now because they probably enjoy silent reading more. You should try to encourage them to read a variety of texts.</a:t>
            </a:r>
          </a:p>
          <a:p>
            <a:pPr algn="ctr"/>
            <a:r>
              <a:rPr lang="en-GB" sz="1300" dirty="0"/>
              <a:t>You can help them by: </a:t>
            </a:r>
          </a:p>
          <a:p>
            <a:pPr marL="285750" indent="-285750">
              <a:buFont typeface="Arial" panose="020B0604020202020204" pitchFamily="34" charset="0"/>
              <a:buChar char="•"/>
            </a:pPr>
            <a:r>
              <a:rPr lang="en-GB" sz="1300" dirty="0"/>
              <a:t>Continuing to make a time available for regular quiet reading sessions. Try reading yourself whilst your child is reading. </a:t>
            </a:r>
          </a:p>
          <a:p>
            <a:pPr marL="285750" indent="-285750">
              <a:buFont typeface="Arial" panose="020B0604020202020204" pitchFamily="34" charset="0"/>
              <a:buChar char="•"/>
            </a:pPr>
            <a:r>
              <a:rPr lang="en-GB" sz="1300" dirty="0"/>
              <a:t>Asking them to choose a part of the text to read aloud, using expression and pausing in suitable places. </a:t>
            </a:r>
          </a:p>
          <a:p>
            <a:pPr marL="285750" indent="-285750">
              <a:buFont typeface="Arial" panose="020B0604020202020204" pitchFamily="34" charset="0"/>
              <a:buChar char="•"/>
            </a:pPr>
            <a:r>
              <a:rPr lang="en-GB" sz="1300" dirty="0"/>
              <a:t>Asking them what is happening in the book after they have read. </a:t>
            </a:r>
          </a:p>
          <a:p>
            <a:pPr marL="285750" indent="-285750">
              <a:buFont typeface="Arial" panose="020B0604020202020204" pitchFamily="34" charset="0"/>
              <a:buChar char="•"/>
            </a:pPr>
            <a:r>
              <a:rPr lang="en-GB" sz="1300" dirty="0"/>
              <a:t>Asking questions that need them to use their book to find the answers e.g. ‘Find the part in the story that tells you…’</a:t>
            </a:r>
          </a:p>
          <a:p>
            <a:pPr marL="285750" indent="-285750">
              <a:buFont typeface="Arial" panose="020B0604020202020204" pitchFamily="34" charset="0"/>
              <a:buChar char="•"/>
            </a:pPr>
            <a:r>
              <a:rPr lang="en-GB" sz="1300" dirty="0"/>
              <a:t>Support them with skimming and scanning to find information.</a:t>
            </a:r>
          </a:p>
          <a:p>
            <a:pPr marL="285750" indent="-285750">
              <a:buFont typeface="Arial" panose="020B0604020202020204" pitchFamily="34" charset="0"/>
              <a:buChar char="•"/>
            </a:pPr>
            <a:r>
              <a:rPr lang="en-GB" sz="1300" dirty="0"/>
              <a:t>Continuing to read aloud to your child at bedtime. This shows them the importance you place on reading as well as developing their language, vocabulary and love of story.</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15" name="TextBox 14">
            <a:extLst>
              <a:ext uri="{FF2B5EF4-FFF2-40B4-BE49-F238E27FC236}">
                <a16:creationId xmlns:a16="http://schemas.microsoft.com/office/drawing/2014/main" id="{833CC01E-76E5-48F9-BD59-1B3A6AEFA667}"/>
              </a:ext>
            </a:extLst>
          </p:cNvPr>
          <p:cNvSpPr txBox="1"/>
          <p:nvPr/>
        </p:nvSpPr>
        <p:spPr>
          <a:xfrm>
            <a:off x="336470" y="1471910"/>
            <a:ext cx="5384119" cy="1908215"/>
          </a:xfrm>
          <a:prstGeom prst="rect">
            <a:avLst/>
          </a:prstGeom>
          <a:noFill/>
          <a:ln>
            <a:noFill/>
          </a:ln>
        </p:spPr>
        <p:txBody>
          <a:bodyPr wrap="square" rtlCol="0">
            <a:spAutoFit/>
          </a:bodyPr>
          <a:lstStyle/>
          <a:p>
            <a:pPr algn="ctr"/>
            <a:r>
              <a:rPr lang="en-GB" sz="1400" b="1" u="sng" dirty="0">
                <a:latin typeface="Comic Sans MS" panose="030F0702030302020204" pitchFamily="66" charset="0"/>
              </a:rPr>
              <a:t>Goals for your child</a:t>
            </a:r>
          </a:p>
          <a:p>
            <a:pPr marL="285750" indent="-285750">
              <a:buFont typeface="Arial" panose="020B0604020202020204" pitchFamily="34" charset="0"/>
              <a:buChar char="•"/>
            </a:pPr>
            <a:r>
              <a:rPr lang="en-GB" sz="1300" dirty="0"/>
              <a:t>Develop their own opinions of characters in a story.</a:t>
            </a:r>
          </a:p>
          <a:p>
            <a:pPr marL="285750" indent="-285750">
              <a:buFont typeface="Arial" panose="020B0604020202020204" pitchFamily="34" charset="0"/>
              <a:buChar char="•"/>
            </a:pPr>
            <a:r>
              <a:rPr lang="en-GB" sz="1300" dirty="0"/>
              <a:t>Read between the lines to discover a characters thoughts / feelings.</a:t>
            </a:r>
          </a:p>
          <a:p>
            <a:pPr marL="285750" indent="-285750">
              <a:buFont typeface="Arial" panose="020B0604020202020204" pitchFamily="34" charset="0"/>
              <a:buChar char="•"/>
            </a:pPr>
            <a:r>
              <a:rPr lang="en-GB" sz="1300" dirty="0"/>
              <a:t>Understand the use of word-plays and pun as well as figurative and literal language.</a:t>
            </a:r>
          </a:p>
          <a:p>
            <a:pPr marL="285750" indent="-285750">
              <a:buFont typeface="Arial" panose="020B0604020202020204" pitchFamily="34" charset="0"/>
              <a:buChar char="•"/>
            </a:pPr>
            <a:r>
              <a:rPr lang="en-GB" sz="1300" dirty="0"/>
              <a:t>Be able to identify and discuss the key events in a story.</a:t>
            </a:r>
          </a:p>
          <a:p>
            <a:pPr marL="285750" indent="-285750">
              <a:buFont typeface="Arial" panose="020B0604020202020204" pitchFamily="34" charset="0"/>
              <a:buChar char="•"/>
            </a:pPr>
            <a:r>
              <a:rPr lang="en-GB" sz="1300" dirty="0"/>
              <a:t>Talk in different voices to represent each character and narration.</a:t>
            </a:r>
          </a:p>
          <a:p>
            <a:pPr marL="285750" indent="-285750">
              <a:buFont typeface="Arial" panose="020B0604020202020204" pitchFamily="34" charset="0"/>
              <a:buChar char="•"/>
            </a:pPr>
            <a:r>
              <a:rPr lang="en-GB" sz="1300" dirty="0"/>
              <a:t>Be able to make links to other texts.</a:t>
            </a:r>
          </a:p>
          <a:p>
            <a:pPr marL="285750" indent="-285750">
              <a:buFont typeface="Arial" panose="020B0604020202020204" pitchFamily="34" charset="0"/>
              <a:buChar char="•"/>
            </a:pPr>
            <a:r>
              <a:rPr lang="en-GB" sz="1300" dirty="0"/>
              <a:t>Identify words that give an effect on the reader.</a:t>
            </a:r>
          </a:p>
        </p:txBody>
      </p:sp>
      <p:sp>
        <p:nvSpPr>
          <p:cNvPr id="2" name="TextBox 1">
            <a:extLst>
              <a:ext uri="{FF2B5EF4-FFF2-40B4-BE49-F238E27FC236}">
                <a16:creationId xmlns:a16="http://schemas.microsoft.com/office/drawing/2014/main" id="{E0DAE855-4127-4B5B-974D-B7915552CEE5}"/>
              </a:ext>
            </a:extLst>
          </p:cNvPr>
          <p:cNvSpPr txBox="1"/>
          <p:nvPr/>
        </p:nvSpPr>
        <p:spPr>
          <a:xfrm>
            <a:off x="281523" y="612202"/>
            <a:ext cx="5173593" cy="892552"/>
          </a:xfrm>
          <a:prstGeom prst="rect">
            <a:avLst/>
          </a:prstGeom>
          <a:noFill/>
        </p:spPr>
        <p:txBody>
          <a:bodyPr wrap="square" rtlCol="0">
            <a:spAutoFit/>
          </a:bodyPr>
          <a:lstStyle/>
          <a:p>
            <a:pPr algn="just"/>
            <a:r>
              <a:rPr lang="en-GB" sz="1300" dirty="0"/>
              <a:t>Children reading Grey banded books will be able to understand a range of narration styles. Children should now be able to discuss the characters and narrator in much more detail. Children at this level may enjoy silent reading more, so make time for regular quiet reading sessions.</a:t>
            </a:r>
          </a:p>
        </p:txBody>
      </p:sp>
      <p:sp>
        <p:nvSpPr>
          <p:cNvPr id="27" name="Rectangle 26">
            <a:extLst>
              <a:ext uri="{FF2B5EF4-FFF2-40B4-BE49-F238E27FC236}">
                <a16:creationId xmlns:a16="http://schemas.microsoft.com/office/drawing/2014/main" id="{B77606E5-4FAB-41F3-B288-9F2EB2441153}"/>
              </a:ext>
            </a:extLst>
          </p:cNvPr>
          <p:cNvSpPr/>
          <p:nvPr/>
        </p:nvSpPr>
        <p:spPr>
          <a:xfrm>
            <a:off x="5977927" y="166687"/>
            <a:ext cx="5476874" cy="6691313"/>
          </a:xfrm>
          <a:prstGeom prst="rect">
            <a:avLst/>
          </a:pr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8" name="TextBox 27">
            <a:extLst>
              <a:ext uri="{FF2B5EF4-FFF2-40B4-BE49-F238E27FC236}">
                <a16:creationId xmlns:a16="http://schemas.microsoft.com/office/drawing/2014/main" id="{AFBCA744-0E36-424F-813E-0F54C0A8054C}"/>
              </a:ext>
            </a:extLst>
          </p:cNvPr>
          <p:cNvSpPr txBox="1"/>
          <p:nvPr/>
        </p:nvSpPr>
        <p:spPr>
          <a:xfrm>
            <a:off x="5927176" y="105908"/>
            <a:ext cx="5578376" cy="584775"/>
          </a:xfrm>
          <a:prstGeom prst="rect">
            <a:avLst/>
          </a:prstGeom>
          <a:noFill/>
          <a:ln>
            <a:noFill/>
          </a:ln>
        </p:spPr>
        <p:txBody>
          <a:bodyPr wrap="square" rtlCol="0">
            <a:spAutoFit/>
          </a:bodyPr>
          <a:lstStyle/>
          <a:p>
            <a:pPr algn="ctr"/>
            <a:r>
              <a:rPr lang="en-GB" sz="3200" b="1" dirty="0">
                <a:solidFill>
                  <a:schemeClr val="bg1">
                    <a:lumMod val="85000"/>
                  </a:schemeClr>
                </a:solidFill>
                <a:latin typeface="Comic Sans MS" panose="030F0702030302020204" pitchFamily="66" charset="0"/>
              </a:rPr>
              <a:t>Grey Reading Band</a:t>
            </a:r>
          </a:p>
        </p:txBody>
      </p:sp>
      <p:sp>
        <p:nvSpPr>
          <p:cNvPr id="29" name="Rectangle 28">
            <a:extLst>
              <a:ext uri="{FF2B5EF4-FFF2-40B4-BE49-F238E27FC236}">
                <a16:creationId xmlns:a16="http://schemas.microsoft.com/office/drawing/2014/main" id="{4AC1F988-2235-436E-8F47-8EF675DDE608}"/>
              </a:ext>
            </a:extLst>
          </p:cNvPr>
          <p:cNvSpPr/>
          <p:nvPr/>
        </p:nvSpPr>
        <p:spPr>
          <a:xfrm>
            <a:off x="6119062" y="1455891"/>
            <a:ext cx="5173593" cy="1884519"/>
          </a:xfrm>
          <a:prstGeom prst="rect">
            <a:avLst/>
          </a:prstGeom>
          <a:solidFill>
            <a:schemeClr val="bg1"/>
          </a:solid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30" name="Rectangle 29">
            <a:extLst>
              <a:ext uri="{FF2B5EF4-FFF2-40B4-BE49-F238E27FC236}">
                <a16:creationId xmlns:a16="http://schemas.microsoft.com/office/drawing/2014/main" id="{734BDACF-0454-434A-B7B5-AC4B4309015C}"/>
              </a:ext>
            </a:extLst>
          </p:cNvPr>
          <p:cNvSpPr/>
          <p:nvPr/>
        </p:nvSpPr>
        <p:spPr>
          <a:xfrm>
            <a:off x="6119062" y="3482475"/>
            <a:ext cx="5166124" cy="3275601"/>
          </a:xfrm>
          <a:prstGeom prst="rect">
            <a:avLst/>
          </a:prstGeom>
          <a:solidFill>
            <a:schemeClr val="bg1"/>
          </a:solid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31" name="TextBox 30">
            <a:extLst>
              <a:ext uri="{FF2B5EF4-FFF2-40B4-BE49-F238E27FC236}">
                <a16:creationId xmlns:a16="http://schemas.microsoft.com/office/drawing/2014/main" id="{5FF0C3B0-803D-4047-B50B-AF13795C3567}"/>
              </a:ext>
            </a:extLst>
          </p:cNvPr>
          <p:cNvSpPr txBox="1"/>
          <p:nvPr/>
        </p:nvSpPr>
        <p:spPr>
          <a:xfrm>
            <a:off x="6159918" y="3512343"/>
            <a:ext cx="5137645" cy="3477875"/>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a:t>
            </a:r>
          </a:p>
          <a:p>
            <a:pPr algn="just"/>
            <a:r>
              <a:rPr lang="en-GB" sz="1300" dirty="0"/>
              <a:t>Your child may not want to read aloud to you so often now because they probably enjoy silent reading more. You should try to encourage them to read a variety of texts.</a:t>
            </a:r>
          </a:p>
          <a:p>
            <a:pPr algn="ctr"/>
            <a:r>
              <a:rPr lang="en-GB" sz="1300" dirty="0"/>
              <a:t>You can help them by: </a:t>
            </a:r>
          </a:p>
          <a:p>
            <a:pPr marL="285750" indent="-285750">
              <a:buFont typeface="Arial" panose="020B0604020202020204" pitchFamily="34" charset="0"/>
              <a:buChar char="•"/>
            </a:pPr>
            <a:r>
              <a:rPr lang="en-GB" sz="1300" dirty="0"/>
              <a:t>Continuing to make a time available for regular quiet reading sessions. Try reading yourself whilst your child is reading. </a:t>
            </a:r>
          </a:p>
          <a:p>
            <a:pPr marL="285750" indent="-285750">
              <a:buFont typeface="Arial" panose="020B0604020202020204" pitchFamily="34" charset="0"/>
              <a:buChar char="•"/>
            </a:pPr>
            <a:r>
              <a:rPr lang="en-GB" sz="1300" dirty="0"/>
              <a:t>Asking them to choose a part of the text to read aloud, using expression and pausing in suitable places. </a:t>
            </a:r>
          </a:p>
          <a:p>
            <a:pPr marL="285750" indent="-285750">
              <a:buFont typeface="Arial" panose="020B0604020202020204" pitchFamily="34" charset="0"/>
              <a:buChar char="•"/>
            </a:pPr>
            <a:r>
              <a:rPr lang="en-GB" sz="1300" dirty="0"/>
              <a:t>Asking them what is happening in the book after they have read. </a:t>
            </a:r>
          </a:p>
          <a:p>
            <a:pPr marL="285750" indent="-285750">
              <a:buFont typeface="Arial" panose="020B0604020202020204" pitchFamily="34" charset="0"/>
              <a:buChar char="•"/>
            </a:pPr>
            <a:r>
              <a:rPr lang="en-GB" sz="1300" dirty="0"/>
              <a:t>Asking questions that need them to use their book to find the answers e.g. ‘Find the part in the story that tells you…’</a:t>
            </a:r>
          </a:p>
          <a:p>
            <a:pPr marL="285750" indent="-285750">
              <a:buFont typeface="Arial" panose="020B0604020202020204" pitchFamily="34" charset="0"/>
              <a:buChar char="•"/>
            </a:pPr>
            <a:r>
              <a:rPr lang="en-GB" sz="1300" dirty="0"/>
              <a:t>Support them with skimming and scanning to find information.</a:t>
            </a:r>
          </a:p>
          <a:p>
            <a:pPr marL="285750" indent="-285750">
              <a:buFont typeface="Arial" panose="020B0604020202020204" pitchFamily="34" charset="0"/>
              <a:buChar char="•"/>
            </a:pPr>
            <a:r>
              <a:rPr lang="en-GB" sz="1300" dirty="0"/>
              <a:t>Continuing to read aloud to your child at bedtime. This shows them the importance you place on reading as well as developing their language, vocabulary and love of story.</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32" name="TextBox 31">
            <a:extLst>
              <a:ext uri="{FF2B5EF4-FFF2-40B4-BE49-F238E27FC236}">
                <a16:creationId xmlns:a16="http://schemas.microsoft.com/office/drawing/2014/main" id="{3CF52564-A7D6-4E22-ACB7-C8F460E1610C}"/>
              </a:ext>
            </a:extLst>
          </p:cNvPr>
          <p:cNvSpPr txBox="1"/>
          <p:nvPr/>
        </p:nvSpPr>
        <p:spPr>
          <a:xfrm>
            <a:off x="6184514" y="1471910"/>
            <a:ext cx="5384119" cy="1908215"/>
          </a:xfrm>
          <a:prstGeom prst="rect">
            <a:avLst/>
          </a:prstGeom>
          <a:noFill/>
          <a:ln>
            <a:noFill/>
          </a:ln>
        </p:spPr>
        <p:txBody>
          <a:bodyPr wrap="square" rtlCol="0">
            <a:spAutoFit/>
          </a:bodyPr>
          <a:lstStyle/>
          <a:p>
            <a:pPr algn="ctr"/>
            <a:r>
              <a:rPr lang="en-GB" sz="1400" b="1" u="sng" dirty="0">
                <a:latin typeface="Comic Sans MS" panose="030F0702030302020204" pitchFamily="66" charset="0"/>
              </a:rPr>
              <a:t>Goals for your child</a:t>
            </a:r>
          </a:p>
          <a:p>
            <a:pPr marL="285750" indent="-285750">
              <a:buFont typeface="Arial" panose="020B0604020202020204" pitchFamily="34" charset="0"/>
              <a:buChar char="•"/>
            </a:pPr>
            <a:r>
              <a:rPr lang="en-GB" sz="1300" dirty="0"/>
              <a:t>Develop their own opinions of characters in a story.</a:t>
            </a:r>
          </a:p>
          <a:p>
            <a:pPr marL="285750" indent="-285750">
              <a:buFont typeface="Arial" panose="020B0604020202020204" pitchFamily="34" charset="0"/>
              <a:buChar char="•"/>
            </a:pPr>
            <a:r>
              <a:rPr lang="en-GB" sz="1300" dirty="0"/>
              <a:t>Read between the lines to discover a characters thoughts / feelings.</a:t>
            </a:r>
          </a:p>
          <a:p>
            <a:pPr marL="285750" indent="-285750">
              <a:buFont typeface="Arial" panose="020B0604020202020204" pitchFamily="34" charset="0"/>
              <a:buChar char="•"/>
            </a:pPr>
            <a:r>
              <a:rPr lang="en-GB" sz="1300" dirty="0"/>
              <a:t>Understand the use of word-plays and pun as well as figurative and literal language.</a:t>
            </a:r>
          </a:p>
          <a:p>
            <a:pPr marL="285750" indent="-285750">
              <a:buFont typeface="Arial" panose="020B0604020202020204" pitchFamily="34" charset="0"/>
              <a:buChar char="•"/>
            </a:pPr>
            <a:r>
              <a:rPr lang="en-GB" sz="1300" dirty="0"/>
              <a:t>Be able to identify and discuss the key events in a story.</a:t>
            </a:r>
          </a:p>
          <a:p>
            <a:pPr marL="285750" indent="-285750">
              <a:buFont typeface="Arial" panose="020B0604020202020204" pitchFamily="34" charset="0"/>
              <a:buChar char="•"/>
            </a:pPr>
            <a:r>
              <a:rPr lang="en-GB" sz="1300" dirty="0"/>
              <a:t>Talk in different voices to represent each character and narration.</a:t>
            </a:r>
          </a:p>
          <a:p>
            <a:pPr marL="285750" indent="-285750">
              <a:buFont typeface="Arial" panose="020B0604020202020204" pitchFamily="34" charset="0"/>
              <a:buChar char="•"/>
            </a:pPr>
            <a:r>
              <a:rPr lang="en-GB" sz="1300" dirty="0"/>
              <a:t>Be able to make links to other texts.</a:t>
            </a:r>
          </a:p>
          <a:p>
            <a:pPr marL="285750" indent="-285750">
              <a:buFont typeface="Arial" panose="020B0604020202020204" pitchFamily="34" charset="0"/>
              <a:buChar char="•"/>
            </a:pPr>
            <a:r>
              <a:rPr lang="en-GB" sz="1300" dirty="0"/>
              <a:t>Identify words that give an effect on the reader.</a:t>
            </a:r>
          </a:p>
        </p:txBody>
      </p:sp>
      <p:sp>
        <p:nvSpPr>
          <p:cNvPr id="33" name="TextBox 32">
            <a:extLst>
              <a:ext uri="{FF2B5EF4-FFF2-40B4-BE49-F238E27FC236}">
                <a16:creationId xmlns:a16="http://schemas.microsoft.com/office/drawing/2014/main" id="{B6C1A894-91CE-49CF-A363-5FF384A80CB0}"/>
              </a:ext>
            </a:extLst>
          </p:cNvPr>
          <p:cNvSpPr txBox="1"/>
          <p:nvPr/>
        </p:nvSpPr>
        <p:spPr>
          <a:xfrm>
            <a:off x="6129567" y="612202"/>
            <a:ext cx="5173593" cy="892552"/>
          </a:xfrm>
          <a:prstGeom prst="rect">
            <a:avLst/>
          </a:prstGeom>
          <a:noFill/>
        </p:spPr>
        <p:txBody>
          <a:bodyPr wrap="square" rtlCol="0">
            <a:spAutoFit/>
          </a:bodyPr>
          <a:lstStyle/>
          <a:p>
            <a:pPr algn="just"/>
            <a:r>
              <a:rPr lang="en-GB" sz="1300" dirty="0"/>
              <a:t>Children reading Grey banded books will be able to understand a range of narration styles. Children should now be able to discuss the characters and narrator in much more detail. Children at this level may enjoy silent reading more, so make time for regular quiet reading sessions.</a:t>
            </a:r>
          </a:p>
        </p:txBody>
      </p:sp>
    </p:spTree>
    <p:extLst>
      <p:ext uri="{BB962C8B-B14F-4D97-AF65-F5344CB8AC3E}">
        <p14:creationId xmlns:p14="http://schemas.microsoft.com/office/powerpoint/2010/main" val="124315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BE9767-F693-4E96-9ACB-A5828A575D3E}"/>
              </a:ext>
            </a:extLst>
          </p:cNvPr>
          <p:cNvSpPr/>
          <p:nvPr/>
        </p:nvSpPr>
        <p:spPr>
          <a:xfrm>
            <a:off x="129883" y="166687"/>
            <a:ext cx="5476874" cy="6691313"/>
          </a:xfrm>
          <a:prstGeom prst="rect">
            <a:avLst/>
          </a:prstGeom>
          <a:solidFill>
            <a:schemeClr val="bg1"/>
          </a:solid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6" name="TextBox 5">
            <a:extLst>
              <a:ext uri="{FF2B5EF4-FFF2-40B4-BE49-F238E27FC236}">
                <a16:creationId xmlns:a16="http://schemas.microsoft.com/office/drawing/2014/main" id="{157BF38E-6E8C-45C4-95D0-10FF6D7C13A2}"/>
              </a:ext>
            </a:extLst>
          </p:cNvPr>
          <p:cNvSpPr txBox="1"/>
          <p:nvPr/>
        </p:nvSpPr>
        <p:spPr>
          <a:xfrm>
            <a:off x="28381" y="124787"/>
            <a:ext cx="5578376" cy="584775"/>
          </a:xfrm>
          <a:prstGeom prst="rect">
            <a:avLst/>
          </a:prstGeom>
          <a:noFill/>
          <a:ln>
            <a:noFill/>
          </a:ln>
        </p:spPr>
        <p:txBody>
          <a:bodyPr wrap="square" rtlCol="0">
            <a:spAutoFit/>
          </a:bodyPr>
          <a:lstStyle/>
          <a:p>
            <a:pPr algn="ctr"/>
            <a:r>
              <a:rPr lang="en-GB" sz="3200" b="1" dirty="0">
                <a:solidFill>
                  <a:srgbClr val="0070C0"/>
                </a:solidFill>
                <a:latin typeface="Comic Sans MS" panose="030F0702030302020204" pitchFamily="66" charset="0"/>
              </a:rPr>
              <a:t>Dark Blue Reading Band</a:t>
            </a:r>
          </a:p>
        </p:txBody>
      </p:sp>
      <p:sp>
        <p:nvSpPr>
          <p:cNvPr id="9" name="Rectangle 8">
            <a:extLst>
              <a:ext uri="{FF2B5EF4-FFF2-40B4-BE49-F238E27FC236}">
                <a16:creationId xmlns:a16="http://schemas.microsoft.com/office/drawing/2014/main" id="{F232E6DC-AD9F-4C48-A68E-6965EC618EFC}"/>
              </a:ext>
            </a:extLst>
          </p:cNvPr>
          <p:cNvSpPr/>
          <p:nvPr/>
        </p:nvSpPr>
        <p:spPr>
          <a:xfrm>
            <a:off x="259151" y="1652164"/>
            <a:ext cx="5173593" cy="1838179"/>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11" name="Rectangle 10">
            <a:extLst>
              <a:ext uri="{FF2B5EF4-FFF2-40B4-BE49-F238E27FC236}">
                <a16:creationId xmlns:a16="http://schemas.microsoft.com/office/drawing/2014/main" id="{F8340727-F25F-4A55-83A6-112E3580F6DA}"/>
              </a:ext>
            </a:extLst>
          </p:cNvPr>
          <p:cNvSpPr/>
          <p:nvPr/>
        </p:nvSpPr>
        <p:spPr>
          <a:xfrm>
            <a:off x="262885" y="3585384"/>
            <a:ext cx="5188495" cy="3147829"/>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13" name="TextBox 12">
            <a:extLst>
              <a:ext uri="{FF2B5EF4-FFF2-40B4-BE49-F238E27FC236}">
                <a16:creationId xmlns:a16="http://schemas.microsoft.com/office/drawing/2014/main" id="{FB38D7C8-253A-4DFD-BA7F-6F16E38AE6CA}"/>
              </a:ext>
            </a:extLst>
          </p:cNvPr>
          <p:cNvSpPr txBox="1"/>
          <p:nvPr/>
        </p:nvSpPr>
        <p:spPr>
          <a:xfrm>
            <a:off x="259151" y="3590470"/>
            <a:ext cx="5242980" cy="3277820"/>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to help your child</a:t>
            </a:r>
          </a:p>
          <a:p>
            <a:pPr algn="just"/>
            <a:r>
              <a:rPr lang="en-GB" sz="1300" dirty="0"/>
              <a:t>Dark Blue books are more complex so the reader needs to be aware of the structure, language and vocabulary the writer is using. Although your child should enjoy them, the books should still provide a challenge.</a:t>
            </a:r>
          </a:p>
          <a:p>
            <a:pPr algn="ctr"/>
            <a:r>
              <a:rPr lang="en-GB" sz="1300" dirty="0"/>
              <a:t>You can support them by:</a:t>
            </a:r>
          </a:p>
          <a:p>
            <a:pPr marL="285750" indent="-285750">
              <a:buFont typeface="Arial" panose="020B0604020202020204" pitchFamily="34" charset="0"/>
              <a:buChar char="•"/>
            </a:pPr>
            <a:r>
              <a:rPr lang="en-GB" sz="1300" dirty="0"/>
              <a:t>Sometimes asking them to choose a part of the text to read aloud, showing their understanding by using expression, tone and pace. </a:t>
            </a:r>
          </a:p>
          <a:p>
            <a:pPr marL="285750" indent="-285750">
              <a:buFont typeface="Arial" panose="020B0604020202020204" pitchFamily="34" charset="0"/>
              <a:buChar char="•"/>
            </a:pPr>
            <a:r>
              <a:rPr lang="en-GB" sz="1300" dirty="0"/>
              <a:t>Before a reading session, ask your child to find some particular information such as –</a:t>
            </a:r>
          </a:p>
          <a:p>
            <a:r>
              <a:rPr lang="en-GB" sz="1300" dirty="0"/>
              <a:t>- a really good descriptive passage, three words which are adventurous; two words you want to use in your next piece of writing; how one character’s reaction to another shows their relationship etc. </a:t>
            </a:r>
          </a:p>
          <a:p>
            <a:r>
              <a:rPr lang="en-GB" sz="1300" dirty="0"/>
              <a:t>These types of questions don’t mean you have to read the book yourself, but they help to alert your child to its possibilities. Don’t forget to discuss what they found! </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15" name="TextBox 14">
            <a:extLst>
              <a:ext uri="{FF2B5EF4-FFF2-40B4-BE49-F238E27FC236}">
                <a16:creationId xmlns:a16="http://schemas.microsoft.com/office/drawing/2014/main" id="{833CC01E-76E5-48F9-BD59-1B3A6AEFA667}"/>
              </a:ext>
            </a:extLst>
          </p:cNvPr>
          <p:cNvSpPr txBox="1"/>
          <p:nvPr/>
        </p:nvSpPr>
        <p:spPr>
          <a:xfrm>
            <a:off x="285257" y="1642495"/>
            <a:ext cx="5166124" cy="1892826"/>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171450" indent="-171450">
              <a:buFont typeface="Arial" panose="020B0604020202020204" pitchFamily="34" charset="0"/>
              <a:buChar char="•"/>
            </a:pPr>
            <a:r>
              <a:rPr lang="en-GB" sz="1300" dirty="0"/>
              <a:t>Understand how the chapters and paragraphs build up ideas. </a:t>
            </a:r>
          </a:p>
          <a:p>
            <a:pPr marL="171450" indent="-171450">
              <a:buFont typeface="Arial" panose="020B0604020202020204" pitchFamily="34" charset="0"/>
              <a:buChar char="•"/>
            </a:pPr>
            <a:r>
              <a:rPr lang="en-GB" sz="1300" dirty="0"/>
              <a:t>Discuss the positives and negatives of a book and compare it to others. </a:t>
            </a:r>
          </a:p>
          <a:p>
            <a:pPr marL="171450" indent="-171450">
              <a:buFont typeface="Arial" panose="020B0604020202020204" pitchFamily="34" charset="0"/>
              <a:buChar char="•"/>
            </a:pPr>
            <a:r>
              <a:rPr lang="en-GB" sz="1300" dirty="0"/>
              <a:t>Read more elaborate descriptive vocabulary.</a:t>
            </a:r>
          </a:p>
          <a:p>
            <a:pPr marL="171450" indent="-171450">
              <a:buFont typeface="Arial" panose="020B0604020202020204" pitchFamily="34" charset="0"/>
              <a:buChar char="•"/>
            </a:pPr>
            <a:r>
              <a:rPr lang="en-GB" sz="1300" dirty="0"/>
              <a:t>Understand the differences between fact and opinion.</a:t>
            </a:r>
          </a:p>
          <a:p>
            <a:pPr marL="171450" indent="-171450">
              <a:buFont typeface="Arial" panose="020B0604020202020204" pitchFamily="34" charset="0"/>
              <a:buChar char="•"/>
            </a:pPr>
            <a:r>
              <a:rPr lang="en-GB" sz="1300" dirty="0"/>
              <a:t>Challenge themselves when reading and learn new things from texts.</a:t>
            </a:r>
          </a:p>
          <a:p>
            <a:pPr marL="171450" indent="-171450">
              <a:buFont typeface="Arial" panose="020B0604020202020204" pitchFamily="34" charset="0"/>
              <a:buChar char="•"/>
            </a:pPr>
            <a:r>
              <a:rPr lang="en-GB" sz="1300" dirty="0"/>
              <a:t>Explain the purpose, audience and viewpoints of different texts.</a:t>
            </a:r>
          </a:p>
          <a:p>
            <a:pPr marL="171450" indent="-171450">
              <a:buFont typeface="Arial" panose="020B0604020202020204" pitchFamily="34" charset="0"/>
              <a:buChar char="•"/>
            </a:pPr>
            <a:r>
              <a:rPr lang="en-GB" sz="1300" dirty="0"/>
              <a:t>Read a variety of texts including – myths and legends, traditional tales and stories from your own and other people’s culture. </a:t>
            </a:r>
            <a:endParaRPr lang="en-GB" sz="1300" dirty="0">
              <a:latin typeface="Comic Sans MS" panose="030F0702030302020204" pitchFamily="66" charset="0"/>
            </a:endParaRPr>
          </a:p>
        </p:txBody>
      </p:sp>
      <p:sp>
        <p:nvSpPr>
          <p:cNvPr id="2" name="TextBox 1">
            <a:extLst>
              <a:ext uri="{FF2B5EF4-FFF2-40B4-BE49-F238E27FC236}">
                <a16:creationId xmlns:a16="http://schemas.microsoft.com/office/drawing/2014/main" id="{F64E8AC5-4A78-4474-BA6A-E0D40266DA1F}"/>
              </a:ext>
            </a:extLst>
          </p:cNvPr>
          <p:cNvSpPr txBox="1"/>
          <p:nvPr/>
        </p:nvSpPr>
        <p:spPr>
          <a:xfrm>
            <a:off x="273389" y="559558"/>
            <a:ext cx="5384119" cy="1092607"/>
          </a:xfrm>
          <a:prstGeom prst="rect">
            <a:avLst/>
          </a:prstGeom>
          <a:noFill/>
        </p:spPr>
        <p:txBody>
          <a:bodyPr wrap="square" rtlCol="0">
            <a:spAutoFit/>
          </a:bodyPr>
          <a:lstStyle/>
          <a:p>
            <a:r>
              <a:rPr lang="en-GB" sz="1300" dirty="0"/>
              <a:t>Dark Blue books provide a selection of stories and non-fiction books, including a range of content, narrative styles and points of view. This level encourages readers to form opinions and discuss their own reading tastes. These books will have more complex text features, such as an overarching plot and deeper structures of character relationships and themes.</a:t>
            </a:r>
          </a:p>
        </p:txBody>
      </p:sp>
      <p:sp>
        <p:nvSpPr>
          <p:cNvPr id="22" name="Rectangle 21">
            <a:extLst>
              <a:ext uri="{FF2B5EF4-FFF2-40B4-BE49-F238E27FC236}">
                <a16:creationId xmlns:a16="http://schemas.microsoft.com/office/drawing/2014/main" id="{27CAA736-2276-4D6C-B68B-9441C0BEC974}"/>
              </a:ext>
            </a:extLst>
          </p:cNvPr>
          <p:cNvSpPr/>
          <p:nvPr/>
        </p:nvSpPr>
        <p:spPr>
          <a:xfrm>
            <a:off x="5914384" y="166687"/>
            <a:ext cx="5476874" cy="6691313"/>
          </a:xfrm>
          <a:prstGeom prst="rect">
            <a:avLst/>
          </a:prstGeom>
          <a:solidFill>
            <a:schemeClr val="bg1"/>
          </a:solid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3" name="TextBox 22">
            <a:extLst>
              <a:ext uri="{FF2B5EF4-FFF2-40B4-BE49-F238E27FC236}">
                <a16:creationId xmlns:a16="http://schemas.microsoft.com/office/drawing/2014/main" id="{B03EB1DC-6FBB-4BB3-9C9C-37D41C38A179}"/>
              </a:ext>
            </a:extLst>
          </p:cNvPr>
          <p:cNvSpPr txBox="1"/>
          <p:nvPr/>
        </p:nvSpPr>
        <p:spPr>
          <a:xfrm>
            <a:off x="5812882" y="124787"/>
            <a:ext cx="5578376" cy="584775"/>
          </a:xfrm>
          <a:prstGeom prst="rect">
            <a:avLst/>
          </a:prstGeom>
          <a:noFill/>
          <a:ln>
            <a:noFill/>
          </a:ln>
        </p:spPr>
        <p:txBody>
          <a:bodyPr wrap="square" rtlCol="0">
            <a:spAutoFit/>
          </a:bodyPr>
          <a:lstStyle/>
          <a:p>
            <a:pPr algn="ctr"/>
            <a:r>
              <a:rPr lang="en-GB" sz="3200" b="1" dirty="0">
                <a:solidFill>
                  <a:srgbClr val="0070C0"/>
                </a:solidFill>
                <a:latin typeface="Comic Sans MS" panose="030F0702030302020204" pitchFamily="66" charset="0"/>
              </a:rPr>
              <a:t>Dark Blue Reading Band</a:t>
            </a:r>
          </a:p>
        </p:txBody>
      </p:sp>
      <p:sp>
        <p:nvSpPr>
          <p:cNvPr id="24" name="Rectangle 23">
            <a:extLst>
              <a:ext uri="{FF2B5EF4-FFF2-40B4-BE49-F238E27FC236}">
                <a16:creationId xmlns:a16="http://schemas.microsoft.com/office/drawing/2014/main" id="{F49D6C20-A640-4AF2-A256-B0B809D0177E}"/>
              </a:ext>
            </a:extLst>
          </p:cNvPr>
          <p:cNvSpPr/>
          <p:nvPr/>
        </p:nvSpPr>
        <p:spPr>
          <a:xfrm>
            <a:off x="6043652" y="1652164"/>
            <a:ext cx="5173593" cy="1838179"/>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5" name="Rectangle 24">
            <a:extLst>
              <a:ext uri="{FF2B5EF4-FFF2-40B4-BE49-F238E27FC236}">
                <a16:creationId xmlns:a16="http://schemas.microsoft.com/office/drawing/2014/main" id="{FBC6D0C3-E152-42F1-8D9D-9A542E4C044F}"/>
              </a:ext>
            </a:extLst>
          </p:cNvPr>
          <p:cNvSpPr/>
          <p:nvPr/>
        </p:nvSpPr>
        <p:spPr>
          <a:xfrm>
            <a:off x="6047386" y="3585384"/>
            <a:ext cx="5188495" cy="3147829"/>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6" name="TextBox 25">
            <a:extLst>
              <a:ext uri="{FF2B5EF4-FFF2-40B4-BE49-F238E27FC236}">
                <a16:creationId xmlns:a16="http://schemas.microsoft.com/office/drawing/2014/main" id="{EBDB62EB-9232-498A-9036-9FD78D8133C4}"/>
              </a:ext>
            </a:extLst>
          </p:cNvPr>
          <p:cNvSpPr txBox="1"/>
          <p:nvPr/>
        </p:nvSpPr>
        <p:spPr>
          <a:xfrm>
            <a:off x="6043652" y="3590470"/>
            <a:ext cx="5242980" cy="3277820"/>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to help your child</a:t>
            </a:r>
          </a:p>
          <a:p>
            <a:pPr algn="just"/>
            <a:r>
              <a:rPr lang="en-GB" sz="1300" dirty="0"/>
              <a:t>Dark Blue books are more complex so the reader needs to be aware of the structure, language and vocabulary the writer is using. Although your child should enjoy them, the books should still provide a challenge.</a:t>
            </a:r>
          </a:p>
          <a:p>
            <a:pPr algn="ctr"/>
            <a:r>
              <a:rPr lang="en-GB" sz="1300" dirty="0"/>
              <a:t>You can support them by:</a:t>
            </a:r>
          </a:p>
          <a:p>
            <a:pPr marL="285750" indent="-285750">
              <a:buFont typeface="Arial" panose="020B0604020202020204" pitchFamily="34" charset="0"/>
              <a:buChar char="•"/>
            </a:pPr>
            <a:r>
              <a:rPr lang="en-GB" sz="1300" dirty="0"/>
              <a:t>Sometimes asking them to choose a part of the text to read aloud, showing their understanding by using expression, tone and pace. </a:t>
            </a:r>
          </a:p>
          <a:p>
            <a:pPr marL="285750" indent="-285750">
              <a:buFont typeface="Arial" panose="020B0604020202020204" pitchFamily="34" charset="0"/>
              <a:buChar char="•"/>
            </a:pPr>
            <a:r>
              <a:rPr lang="en-GB" sz="1300" dirty="0"/>
              <a:t>Before a reading session, ask your child to find some particular information such as –</a:t>
            </a:r>
          </a:p>
          <a:p>
            <a:r>
              <a:rPr lang="en-GB" sz="1300" dirty="0"/>
              <a:t>- a really good descriptive passage, three words which are adventurous; two words you want to use in your next piece of writing; how one character’s reaction to another shows their relationship etc. </a:t>
            </a:r>
          </a:p>
          <a:p>
            <a:r>
              <a:rPr lang="en-GB" sz="1300" dirty="0"/>
              <a:t>These types of questions don’t mean you have to read the book yourself, but they help to alert your child to its possibilities. Don’t forget to discuss what they found! </a:t>
            </a: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27" name="TextBox 26">
            <a:extLst>
              <a:ext uri="{FF2B5EF4-FFF2-40B4-BE49-F238E27FC236}">
                <a16:creationId xmlns:a16="http://schemas.microsoft.com/office/drawing/2014/main" id="{3236D0F2-4716-40B3-BEB3-BE5D34A020B0}"/>
              </a:ext>
            </a:extLst>
          </p:cNvPr>
          <p:cNvSpPr txBox="1"/>
          <p:nvPr/>
        </p:nvSpPr>
        <p:spPr>
          <a:xfrm>
            <a:off x="6069758" y="1642495"/>
            <a:ext cx="5166124" cy="1892826"/>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171450" indent="-171450">
              <a:buFont typeface="Arial" panose="020B0604020202020204" pitchFamily="34" charset="0"/>
              <a:buChar char="•"/>
            </a:pPr>
            <a:r>
              <a:rPr lang="en-GB" sz="1300" dirty="0"/>
              <a:t>Understand how the chapters and paragraphs build up ideas. </a:t>
            </a:r>
          </a:p>
          <a:p>
            <a:pPr marL="171450" indent="-171450">
              <a:buFont typeface="Arial" panose="020B0604020202020204" pitchFamily="34" charset="0"/>
              <a:buChar char="•"/>
            </a:pPr>
            <a:r>
              <a:rPr lang="en-GB" sz="1300" dirty="0"/>
              <a:t>Discuss the positives and negatives of a book and compare it to others. </a:t>
            </a:r>
          </a:p>
          <a:p>
            <a:pPr marL="171450" indent="-171450">
              <a:buFont typeface="Arial" panose="020B0604020202020204" pitchFamily="34" charset="0"/>
              <a:buChar char="•"/>
            </a:pPr>
            <a:r>
              <a:rPr lang="en-GB" sz="1300" dirty="0"/>
              <a:t>Read more elaborate descriptive vocabulary.</a:t>
            </a:r>
          </a:p>
          <a:p>
            <a:pPr marL="171450" indent="-171450">
              <a:buFont typeface="Arial" panose="020B0604020202020204" pitchFamily="34" charset="0"/>
              <a:buChar char="•"/>
            </a:pPr>
            <a:r>
              <a:rPr lang="en-GB" sz="1300" dirty="0"/>
              <a:t>Understand the differences between fact and opinion.</a:t>
            </a:r>
          </a:p>
          <a:p>
            <a:pPr marL="171450" indent="-171450">
              <a:buFont typeface="Arial" panose="020B0604020202020204" pitchFamily="34" charset="0"/>
              <a:buChar char="•"/>
            </a:pPr>
            <a:r>
              <a:rPr lang="en-GB" sz="1300" dirty="0"/>
              <a:t>Challenge themselves when reading and learn new things from texts.</a:t>
            </a:r>
          </a:p>
          <a:p>
            <a:pPr marL="171450" indent="-171450">
              <a:buFont typeface="Arial" panose="020B0604020202020204" pitchFamily="34" charset="0"/>
              <a:buChar char="•"/>
            </a:pPr>
            <a:r>
              <a:rPr lang="en-GB" sz="1300" dirty="0"/>
              <a:t>Explain the purpose, audience and viewpoints of different texts.</a:t>
            </a:r>
          </a:p>
          <a:p>
            <a:pPr marL="171450" indent="-171450">
              <a:buFont typeface="Arial" panose="020B0604020202020204" pitchFamily="34" charset="0"/>
              <a:buChar char="•"/>
            </a:pPr>
            <a:r>
              <a:rPr lang="en-GB" sz="1300" dirty="0"/>
              <a:t>Read a variety of texts including – myths and legends, traditional tales and stories from your own and other people’s culture. </a:t>
            </a:r>
            <a:endParaRPr lang="en-GB" sz="1300" dirty="0">
              <a:latin typeface="Comic Sans MS" panose="030F0702030302020204" pitchFamily="66" charset="0"/>
            </a:endParaRPr>
          </a:p>
        </p:txBody>
      </p:sp>
      <p:sp>
        <p:nvSpPr>
          <p:cNvPr id="28" name="TextBox 27">
            <a:extLst>
              <a:ext uri="{FF2B5EF4-FFF2-40B4-BE49-F238E27FC236}">
                <a16:creationId xmlns:a16="http://schemas.microsoft.com/office/drawing/2014/main" id="{7A073CA4-E2D8-4813-B5C5-E0C82944D350}"/>
              </a:ext>
            </a:extLst>
          </p:cNvPr>
          <p:cNvSpPr txBox="1"/>
          <p:nvPr/>
        </p:nvSpPr>
        <p:spPr>
          <a:xfrm>
            <a:off x="6057890" y="559558"/>
            <a:ext cx="5384119" cy="1092607"/>
          </a:xfrm>
          <a:prstGeom prst="rect">
            <a:avLst/>
          </a:prstGeom>
          <a:noFill/>
        </p:spPr>
        <p:txBody>
          <a:bodyPr wrap="square" rtlCol="0">
            <a:spAutoFit/>
          </a:bodyPr>
          <a:lstStyle/>
          <a:p>
            <a:r>
              <a:rPr lang="en-GB" sz="1300" dirty="0"/>
              <a:t>Dark Blue books provide a selection of stories and non-fiction books, including a range of content, narrative styles and points of view. This level encourages readers to form opinions and discuss their own reading tastes. These books will have more complex text features, such as an overarching plot and deeper structures of character relationships and themes.</a:t>
            </a:r>
          </a:p>
        </p:txBody>
      </p:sp>
    </p:spTree>
    <p:extLst>
      <p:ext uri="{BB962C8B-B14F-4D97-AF65-F5344CB8AC3E}">
        <p14:creationId xmlns:p14="http://schemas.microsoft.com/office/powerpoint/2010/main" val="2778075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BE9767-F693-4E96-9ACB-A5828A575D3E}"/>
              </a:ext>
            </a:extLst>
          </p:cNvPr>
          <p:cNvSpPr/>
          <p:nvPr/>
        </p:nvSpPr>
        <p:spPr>
          <a:xfrm>
            <a:off x="129883" y="166687"/>
            <a:ext cx="5476874" cy="6691313"/>
          </a:xfrm>
          <a:prstGeom prst="rect">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6" name="TextBox 5">
            <a:extLst>
              <a:ext uri="{FF2B5EF4-FFF2-40B4-BE49-F238E27FC236}">
                <a16:creationId xmlns:a16="http://schemas.microsoft.com/office/drawing/2014/main" id="{157BF38E-6E8C-45C4-95D0-10FF6D7C13A2}"/>
              </a:ext>
            </a:extLst>
          </p:cNvPr>
          <p:cNvSpPr txBox="1"/>
          <p:nvPr/>
        </p:nvSpPr>
        <p:spPr>
          <a:xfrm>
            <a:off x="79132" y="133203"/>
            <a:ext cx="5578376" cy="584775"/>
          </a:xfrm>
          <a:prstGeom prst="rect">
            <a:avLst/>
          </a:prstGeom>
          <a:noFill/>
          <a:ln>
            <a:noFill/>
          </a:ln>
        </p:spPr>
        <p:txBody>
          <a:bodyPr wrap="square" rtlCol="0">
            <a:spAutoFit/>
          </a:bodyPr>
          <a:lstStyle/>
          <a:p>
            <a:pPr algn="ctr"/>
            <a:r>
              <a:rPr lang="en-GB" sz="3200" b="1" dirty="0">
                <a:solidFill>
                  <a:srgbClr val="C00000"/>
                </a:solidFill>
                <a:latin typeface="Comic Sans MS" panose="030F0702030302020204" pitchFamily="66" charset="0"/>
              </a:rPr>
              <a:t>Burgundy Reading Band</a:t>
            </a:r>
          </a:p>
        </p:txBody>
      </p:sp>
      <p:sp>
        <p:nvSpPr>
          <p:cNvPr id="9" name="Rectangle 8">
            <a:extLst>
              <a:ext uri="{FF2B5EF4-FFF2-40B4-BE49-F238E27FC236}">
                <a16:creationId xmlns:a16="http://schemas.microsoft.com/office/drawing/2014/main" id="{F232E6DC-AD9F-4C48-A68E-6965EC618EFC}"/>
              </a:ext>
            </a:extLst>
          </p:cNvPr>
          <p:cNvSpPr/>
          <p:nvPr/>
        </p:nvSpPr>
        <p:spPr>
          <a:xfrm>
            <a:off x="273389" y="1610530"/>
            <a:ext cx="5173593" cy="2092285"/>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11" name="Rectangle 10">
            <a:extLst>
              <a:ext uri="{FF2B5EF4-FFF2-40B4-BE49-F238E27FC236}">
                <a16:creationId xmlns:a16="http://schemas.microsoft.com/office/drawing/2014/main" id="{F8340727-F25F-4A55-83A6-112E3580F6DA}"/>
              </a:ext>
            </a:extLst>
          </p:cNvPr>
          <p:cNvSpPr/>
          <p:nvPr/>
        </p:nvSpPr>
        <p:spPr>
          <a:xfrm>
            <a:off x="262886" y="3827602"/>
            <a:ext cx="5166124" cy="2905611"/>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13" name="TextBox 12">
            <a:extLst>
              <a:ext uri="{FF2B5EF4-FFF2-40B4-BE49-F238E27FC236}">
                <a16:creationId xmlns:a16="http://schemas.microsoft.com/office/drawing/2014/main" id="{FB38D7C8-253A-4DFD-BA7F-6F16E38AE6CA}"/>
              </a:ext>
            </a:extLst>
          </p:cNvPr>
          <p:cNvSpPr txBox="1"/>
          <p:nvPr/>
        </p:nvSpPr>
        <p:spPr>
          <a:xfrm>
            <a:off x="299497" y="3827602"/>
            <a:ext cx="5137645" cy="3277820"/>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 </a:t>
            </a:r>
          </a:p>
          <a:p>
            <a:pPr algn="just"/>
            <a:r>
              <a:rPr lang="en-GB" sz="1300" dirty="0"/>
              <a:t>The books at this level will provide a level of challenge and their understanding will be deepened through opportunities to discuss what they have read. Don’t assume they have understood everything they have read!</a:t>
            </a:r>
          </a:p>
          <a:p>
            <a:pPr algn="ctr"/>
            <a:r>
              <a:rPr lang="en-GB" sz="1300" dirty="0"/>
              <a:t>You can help them by: </a:t>
            </a:r>
          </a:p>
          <a:p>
            <a:pPr marL="285750" indent="-285750">
              <a:buFont typeface="Arial" panose="020B0604020202020204" pitchFamily="34" charset="0"/>
              <a:buChar char="•"/>
            </a:pPr>
            <a:r>
              <a:rPr lang="en-GB" sz="1300" dirty="0"/>
              <a:t>Before a reading session, asking your child to find some particular information e.g. a description they really like, words they want to use in their next writing etc. There are lots of questions you can ask which don’t mean you have to read the book yourself  but don’t forget to discuss what they found!</a:t>
            </a:r>
          </a:p>
          <a:p>
            <a:pPr marL="285750" indent="-285750">
              <a:buFont typeface="Arial" panose="020B0604020202020204" pitchFamily="34" charset="0"/>
              <a:buChar char="•"/>
            </a:pPr>
            <a:r>
              <a:rPr lang="en-GB" sz="1300" dirty="0"/>
              <a:t>Provide opportunities for your child to recommend books to others and ask them why they would recommend it.</a:t>
            </a:r>
          </a:p>
          <a:p>
            <a:pPr marL="285750" indent="-285750">
              <a:buFont typeface="Arial" panose="020B0604020202020204" pitchFamily="34" charset="0"/>
              <a:buChar char="•"/>
            </a:pPr>
            <a:r>
              <a:rPr lang="en-GB" sz="1300" dirty="0"/>
              <a:t>Ask them to find more than one reason to support their answers.</a:t>
            </a:r>
          </a:p>
          <a:p>
            <a:pPr marL="285750" indent="-285750" algn="ctr">
              <a:buFontTx/>
              <a:buChar char="-"/>
            </a:pP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15" name="TextBox 14">
            <a:extLst>
              <a:ext uri="{FF2B5EF4-FFF2-40B4-BE49-F238E27FC236}">
                <a16:creationId xmlns:a16="http://schemas.microsoft.com/office/drawing/2014/main" id="{833CC01E-76E5-48F9-BD59-1B3A6AEFA667}"/>
              </a:ext>
            </a:extLst>
          </p:cNvPr>
          <p:cNvSpPr txBox="1"/>
          <p:nvPr/>
        </p:nvSpPr>
        <p:spPr>
          <a:xfrm>
            <a:off x="192652" y="1593188"/>
            <a:ext cx="5299126" cy="2092881"/>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285750" indent="-285750">
              <a:buFont typeface="Arial" panose="020B0604020202020204" pitchFamily="34" charset="0"/>
              <a:buChar char="•"/>
            </a:pPr>
            <a:r>
              <a:rPr lang="en-GB" sz="1300" dirty="0"/>
              <a:t>Explain and discuss the key features of a text.</a:t>
            </a:r>
          </a:p>
          <a:p>
            <a:pPr marL="285750" indent="-285750">
              <a:buFont typeface="Arial" panose="020B0604020202020204" pitchFamily="34" charset="0"/>
              <a:buChar char="•"/>
            </a:pPr>
            <a:r>
              <a:rPr lang="en-GB" sz="1300" dirty="0"/>
              <a:t>Describe how and why the author has written their book and discuss the impact it has on the reader.</a:t>
            </a:r>
          </a:p>
          <a:p>
            <a:pPr marL="285750" indent="-285750">
              <a:buFont typeface="Arial" panose="020B0604020202020204" pitchFamily="34" charset="0"/>
              <a:buChar char="•"/>
            </a:pPr>
            <a:r>
              <a:rPr lang="en-GB" sz="1300" dirty="0"/>
              <a:t>Choose books they are interested in and make recommendations to others.</a:t>
            </a:r>
          </a:p>
          <a:p>
            <a:pPr marL="285750" indent="-285750">
              <a:buFont typeface="Arial" panose="020B0604020202020204" pitchFamily="34" charset="0"/>
              <a:buChar char="•"/>
            </a:pPr>
            <a:r>
              <a:rPr lang="en-GB" sz="1300" dirty="0"/>
              <a:t>Challenge themselves when reading and learn new things whilst reading longer books.</a:t>
            </a:r>
          </a:p>
          <a:p>
            <a:pPr marL="285750" indent="-285750">
              <a:buFont typeface="Arial" panose="020B0604020202020204" pitchFamily="34" charset="0"/>
              <a:buChar char="•"/>
            </a:pPr>
            <a:r>
              <a:rPr lang="en-GB" sz="1300" dirty="0"/>
              <a:t>Make own decisions about the types of books they are interested in and want to read.</a:t>
            </a:r>
            <a:endParaRPr lang="en-GB" sz="1300" dirty="0">
              <a:latin typeface="Comic Sans MS" panose="030F0702030302020204" pitchFamily="66" charset="0"/>
            </a:endParaRPr>
          </a:p>
        </p:txBody>
      </p:sp>
      <p:sp>
        <p:nvSpPr>
          <p:cNvPr id="2" name="TextBox 1">
            <a:extLst>
              <a:ext uri="{FF2B5EF4-FFF2-40B4-BE49-F238E27FC236}">
                <a16:creationId xmlns:a16="http://schemas.microsoft.com/office/drawing/2014/main" id="{6B952020-4E19-4832-A3AD-08F5300D9C36}"/>
              </a:ext>
            </a:extLst>
          </p:cNvPr>
          <p:cNvSpPr txBox="1"/>
          <p:nvPr/>
        </p:nvSpPr>
        <p:spPr>
          <a:xfrm>
            <a:off x="255419" y="717978"/>
            <a:ext cx="5173592" cy="892552"/>
          </a:xfrm>
          <a:prstGeom prst="rect">
            <a:avLst/>
          </a:prstGeom>
          <a:noFill/>
        </p:spPr>
        <p:txBody>
          <a:bodyPr wrap="square" rtlCol="0">
            <a:spAutoFit/>
          </a:bodyPr>
          <a:lstStyle/>
          <a:p>
            <a:pPr algn="just"/>
            <a:r>
              <a:rPr lang="en-GB" sz="1300" dirty="0"/>
              <a:t>Burgundy books encourage children to recognise how layers of meaning build-up humour or tension, and they can discuss how the author has achieved the effects. Burgundy books are written in a subtler way, meaning that the reader will need to focus in order to understand it.</a:t>
            </a:r>
          </a:p>
        </p:txBody>
      </p:sp>
      <p:sp>
        <p:nvSpPr>
          <p:cNvPr id="16" name="Rectangle 15">
            <a:extLst>
              <a:ext uri="{FF2B5EF4-FFF2-40B4-BE49-F238E27FC236}">
                <a16:creationId xmlns:a16="http://schemas.microsoft.com/office/drawing/2014/main" id="{8A3B16B9-C603-4460-BA2E-131DEFA12DA9}"/>
              </a:ext>
            </a:extLst>
          </p:cNvPr>
          <p:cNvSpPr/>
          <p:nvPr/>
        </p:nvSpPr>
        <p:spPr>
          <a:xfrm>
            <a:off x="5877873" y="166687"/>
            <a:ext cx="5476874" cy="6691313"/>
          </a:xfrm>
          <a:prstGeom prst="rect">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2" name="TextBox 21">
            <a:extLst>
              <a:ext uri="{FF2B5EF4-FFF2-40B4-BE49-F238E27FC236}">
                <a16:creationId xmlns:a16="http://schemas.microsoft.com/office/drawing/2014/main" id="{C540431C-995A-4C48-9DC0-CEF8649BB416}"/>
              </a:ext>
            </a:extLst>
          </p:cNvPr>
          <p:cNvSpPr txBox="1"/>
          <p:nvPr/>
        </p:nvSpPr>
        <p:spPr>
          <a:xfrm>
            <a:off x="5827122" y="133203"/>
            <a:ext cx="5578376" cy="584775"/>
          </a:xfrm>
          <a:prstGeom prst="rect">
            <a:avLst/>
          </a:prstGeom>
          <a:noFill/>
          <a:ln>
            <a:noFill/>
          </a:ln>
        </p:spPr>
        <p:txBody>
          <a:bodyPr wrap="square" rtlCol="0">
            <a:spAutoFit/>
          </a:bodyPr>
          <a:lstStyle/>
          <a:p>
            <a:pPr algn="ctr"/>
            <a:r>
              <a:rPr lang="en-GB" sz="3200" b="1" dirty="0">
                <a:solidFill>
                  <a:srgbClr val="C00000"/>
                </a:solidFill>
                <a:latin typeface="Comic Sans MS" panose="030F0702030302020204" pitchFamily="66" charset="0"/>
              </a:rPr>
              <a:t>Burgundy Reading Band</a:t>
            </a:r>
          </a:p>
        </p:txBody>
      </p:sp>
      <p:sp>
        <p:nvSpPr>
          <p:cNvPr id="23" name="Rectangle 22">
            <a:extLst>
              <a:ext uri="{FF2B5EF4-FFF2-40B4-BE49-F238E27FC236}">
                <a16:creationId xmlns:a16="http://schemas.microsoft.com/office/drawing/2014/main" id="{D2559ED7-A2DA-4D03-B974-F4BE6C30FA06}"/>
              </a:ext>
            </a:extLst>
          </p:cNvPr>
          <p:cNvSpPr/>
          <p:nvPr/>
        </p:nvSpPr>
        <p:spPr>
          <a:xfrm>
            <a:off x="6021379" y="1610530"/>
            <a:ext cx="5173593" cy="2092285"/>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4" name="Rectangle 23">
            <a:extLst>
              <a:ext uri="{FF2B5EF4-FFF2-40B4-BE49-F238E27FC236}">
                <a16:creationId xmlns:a16="http://schemas.microsoft.com/office/drawing/2014/main" id="{6CA2DDA3-5E84-4E50-A6FA-78D3F0E2DDE5}"/>
              </a:ext>
            </a:extLst>
          </p:cNvPr>
          <p:cNvSpPr/>
          <p:nvPr/>
        </p:nvSpPr>
        <p:spPr>
          <a:xfrm>
            <a:off x="6010876" y="3827602"/>
            <a:ext cx="5166124" cy="2905611"/>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85000"/>
                </a:schemeClr>
              </a:solidFill>
            </a:endParaRPr>
          </a:p>
        </p:txBody>
      </p:sp>
      <p:sp>
        <p:nvSpPr>
          <p:cNvPr id="25" name="TextBox 24">
            <a:extLst>
              <a:ext uri="{FF2B5EF4-FFF2-40B4-BE49-F238E27FC236}">
                <a16:creationId xmlns:a16="http://schemas.microsoft.com/office/drawing/2014/main" id="{EC7015D4-777F-4CF9-8D13-E1C6BB11FAC9}"/>
              </a:ext>
            </a:extLst>
          </p:cNvPr>
          <p:cNvSpPr txBox="1"/>
          <p:nvPr/>
        </p:nvSpPr>
        <p:spPr>
          <a:xfrm>
            <a:off x="6047487" y="3827602"/>
            <a:ext cx="5137645" cy="3277820"/>
          </a:xfrm>
          <a:prstGeom prst="rect">
            <a:avLst/>
          </a:prstGeom>
          <a:noFill/>
          <a:ln>
            <a:noFill/>
          </a:ln>
        </p:spPr>
        <p:txBody>
          <a:bodyPr wrap="square" rtlCol="0">
            <a:spAutoFit/>
          </a:bodyPr>
          <a:lstStyle/>
          <a:p>
            <a:pPr algn="ctr"/>
            <a:r>
              <a:rPr lang="en-GB" sz="1300" b="1" u="sng" dirty="0">
                <a:latin typeface="Comic Sans MS" panose="030F0702030302020204" pitchFamily="66" charset="0"/>
              </a:rPr>
              <a:t>How you can help </a:t>
            </a:r>
          </a:p>
          <a:p>
            <a:pPr algn="just"/>
            <a:r>
              <a:rPr lang="en-GB" sz="1300" dirty="0"/>
              <a:t>The books at this level will provide a level of challenge and their understanding will be deepened through opportunities to discuss what they have read. Don’t assume they have understood everything they have read!</a:t>
            </a:r>
          </a:p>
          <a:p>
            <a:pPr algn="ctr"/>
            <a:r>
              <a:rPr lang="en-GB" sz="1300" dirty="0"/>
              <a:t>You can help them by: </a:t>
            </a:r>
          </a:p>
          <a:p>
            <a:pPr marL="285750" indent="-285750">
              <a:buFont typeface="Arial" panose="020B0604020202020204" pitchFamily="34" charset="0"/>
              <a:buChar char="•"/>
            </a:pPr>
            <a:r>
              <a:rPr lang="en-GB" sz="1300" dirty="0"/>
              <a:t>Before a reading session, asking your child to find some particular information e.g. a description they really like, words they want to use in their next writing etc. There are lots of questions you can ask which don’t mean you have to read the book yourself  but don’t forget to discuss what they found!</a:t>
            </a:r>
          </a:p>
          <a:p>
            <a:pPr marL="285750" indent="-285750">
              <a:buFont typeface="Arial" panose="020B0604020202020204" pitchFamily="34" charset="0"/>
              <a:buChar char="•"/>
            </a:pPr>
            <a:r>
              <a:rPr lang="en-GB" sz="1300" dirty="0"/>
              <a:t>Provide opportunities for your child to recommend books to others and ask them why they would recommend it.</a:t>
            </a:r>
          </a:p>
          <a:p>
            <a:pPr marL="285750" indent="-285750">
              <a:buFont typeface="Arial" panose="020B0604020202020204" pitchFamily="34" charset="0"/>
              <a:buChar char="•"/>
            </a:pPr>
            <a:r>
              <a:rPr lang="en-GB" sz="1300" dirty="0"/>
              <a:t>Ask them to find more than one reason to support their answers.</a:t>
            </a:r>
          </a:p>
          <a:p>
            <a:pPr marL="285750" indent="-285750" algn="ctr">
              <a:buFontTx/>
              <a:buChar char="-"/>
            </a:pPr>
            <a:endParaRPr lang="en-GB" sz="1300" b="1" u="sng" dirty="0">
              <a:latin typeface="Comic Sans MS" panose="030F0702030302020204" pitchFamily="66" charset="0"/>
            </a:endParaRPr>
          </a:p>
          <a:p>
            <a:pPr algn="ctr"/>
            <a:endParaRPr lang="en-GB" sz="1200" b="1" u="sng" dirty="0">
              <a:latin typeface="Comic Sans MS" panose="030F0702030302020204" pitchFamily="66" charset="0"/>
            </a:endParaRPr>
          </a:p>
        </p:txBody>
      </p:sp>
      <p:sp>
        <p:nvSpPr>
          <p:cNvPr id="26" name="TextBox 25">
            <a:extLst>
              <a:ext uri="{FF2B5EF4-FFF2-40B4-BE49-F238E27FC236}">
                <a16:creationId xmlns:a16="http://schemas.microsoft.com/office/drawing/2014/main" id="{54D05B71-4751-4147-9913-28E8C0212F58}"/>
              </a:ext>
            </a:extLst>
          </p:cNvPr>
          <p:cNvSpPr txBox="1"/>
          <p:nvPr/>
        </p:nvSpPr>
        <p:spPr>
          <a:xfrm>
            <a:off x="5940642" y="1593188"/>
            <a:ext cx="5299126" cy="2092881"/>
          </a:xfrm>
          <a:prstGeom prst="rect">
            <a:avLst/>
          </a:prstGeom>
          <a:noFill/>
          <a:ln>
            <a:noFill/>
          </a:ln>
        </p:spPr>
        <p:txBody>
          <a:bodyPr wrap="square" rtlCol="0">
            <a:spAutoFit/>
          </a:bodyPr>
          <a:lstStyle/>
          <a:p>
            <a:pPr algn="ctr"/>
            <a:r>
              <a:rPr lang="en-GB" sz="1300" b="1" u="sng" dirty="0">
                <a:latin typeface="Comic Sans MS" panose="030F0702030302020204" pitchFamily="66" charset="0"/>
              </a:rPr>
              <a:t>Goals for your child</a:t>
            </a:r>
          </a:p>
          <a:p>
            <a:pPr marL="285750" indent="-285750">
              <a:buFont typeface="Arial" panose="020B0604020202020204" pitchFamily="34" charset="0"/>
              <a:buChar char="•"/>
            </a:pPr>
            <a:r>
              <a:rPr lang="en-GB" sz="1300" dirty="0"/>
              <a:t>Explain and discuss the key features of a text.</a:t>
            </a:r>
          </a:p>
          <a:p>
            <a:pPr marL="285750" indent="-285750">
              <a:buFont typeface="Arial" panose="020B0604020202020204" pitchFamily="34" charset="0"/>
              <a:buChar char="•"/>
            </a:pPr>
            <a:r>
              <a:rPr lang="en-GB" sz="1300" dirty="0"/>
              <a:t>Describe how and why the author has written their book and discuss the impact it has on the reader.</a:t>
            </a:r>
          </a:p>
          <a:p>
            <a:pPr marL="285750" indent="-285750">
              <a:buFont typeface="Arial" panose="020B0604020202020204" pitchFamily="34" charset="0"/>
              <a:buChar char="•"/>
            </a:pPr>
            <a:r>
              <a:rPr lang="en-GB" sz="1300" dirty="0"/>
              <a:t>Choose books they are interested in and make recommendations to others.</a:t>
            </a:r>
          </a:p>
          <a:p>
            <a:pPr marL="285750" indent="-285750">
              <a:buFont typeface="Arial" panose="020B0604020202020204" pitchFamily="34" charset="0"/>
              <a:buChar char="•"/>
            </a:pPr>
            <a:r>
              <a:rPr lang="en-GB" sz="1300" dirty="0"/>
              <a:t>Challenge themselves when reading and learn new things whilst reading longer books.</a:t>
            </a:r>
          </a:p>
          <a:p>
            <a:pPr marL="285750" indent="-285750">
              <a:buFont typeface="Arial" panose="020B0604020202020204" pitchFamily="34" charset="0"/>
              <a:buChar char="•"/>
            </a:pPr>
            <a:r>
              <a:rPr lang="en-GB" sz="1300" dirty="0"/>
              <a:t>Make own decisions about the types of books they are interested in and want to read.</a:t>
            </a:r>
            <a:endParaRPr lang="en-GB" sz="1300" dirty="0">
              <a:latin typeface="Comic Sans MS" panose="030F0702030302020204" pitchFamily="66" charset="0"/>
            </a:endParaRPr>
          </a:p>
        </p:txBody>
      </p:sp>
      <p:sp>
        <p:nvSpPr>
          <p:cNvPr id="27" name="TextBox 26">
            <a:extLst>
              <a:ext uri="{FF2B5EF4-FFF2-40B4-BE49-F238E27FC236}">
                <a16:creationId xmlns:a16="http://schemas.microsoft.com/office/drawing/2014/main" id="{3D59A7AE-4937-483F-BEEF-5172971194F0}"/>
              </a:ext>
            </a:extLst>
          </p:cNvPr>
          <p:cNvSpPr txBox="1"/>
          <p:nvPr/>
        </p:nvSpPr>
        <p:spPr>
          <a:xfrm>
            <a:off x="6003409" y="717978"/>
            <a:ext cx="5173592" cy="892552"/>
          </a:xfrm>
          <a:prstGeom prst="rect">
            <a:avLst/>
          </a:prstGeom>
          <a:noFill/>
        </p:spPr>
        <p:txBody>
          <a:bodyPr wrap="square" rtlCol="0">
            <a:spAutoFit/>
          </a:bodyPr>
          <a:lstStyle/>
          <a:p>
            <a:pPr algn="just"/>
            <a:r>
              <a:rPr lang="en-GB" sz="1300" dirty="0"/>
              <a:t>Burgundy books encourage children to recognise how layers of meaning build-up humour or tension, and they can discuss how the author has achieved the effects. Burgundy books are written in a subtler way, meaning that the reader will need to focus in order to understand it.</a:t>
            </a:r>
          </a:p>
        </p:txBody>
      </p:sp>
    </p:spTree>
    <p:extLst>
      <p:ext uri="{BB962C8B-B14F-4D97-AF65-F5344CB8AC3E}">
        <p14:creationId xmlns:p14="http://schemas.microsoft.com/office/powerpoint/2010/main" val="1762470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8D1BA4F3E077848BB0C38777EBB6AE6" ma:contentTypeVersion="14" ma:contentTypeDescription="Create a new document." ma:contentTypeScope="" ma:versionID="e5e2d8801c68a3fc540f91e97d72685f">
  <xsd:schema xmlns:xsd="http://www.w3.org/2001/XMLSchema" xmlns:xs="http://www.w3.org/2001/XMLSchema" xmlns:p="http://schemas.microsoft.com/office/2006/metadata/properties" xmlns:ns3="bc448b29-79a8-4484-88c4-0a21f2af47f9" xmlns:ns4="eab3102e-0080-4e71-9bf3-f6b7c6759f31" targetNamespace="http://schemas.microsoft.com/office/2006/metadata/properties" ma:root="true" ma:fieldsID="a791f003e872ac4b3c38113f886d0816" ns3:_="" ns4:_="">
    <xsd:import namespace="bc448b29-79a8-4484-88c4-0a21f2af47f9"/>
    <xsd:import namespace="eab3102e-0080-4e71-9bf3-f6b7c6759f31"/>
    <xsd:element name="properties">
      <xsd:complexType>
        <xsd:sequence>
          <xsd:element name="documentManagement">
            <xsd:complexType>
              <xsd:all>
                <xsd:element ref="ns3:MediaServiceMetadata" minOccurs="0"/>
                <xsd:element ref="ns3:MediaServiceFastMetadata" minOccurs="0"/>
                <xsd:element ref="ns3:MediaServiceEventHashCode" minOccurs="0"/>
                <xsd:element ref="ns3:MediaServiceGenerationTime" minOccurs="0"/>
                <xsd:element ref="ns3:MediaServiceDateTaken" minOccurs="0"/>
                <xsd:element ref="ns3:MediaServiceLocation" minOccurs="0"/>
                <xsd:element ref="ns3:MediaServiceAutoTags" minOccurs="0"/>
                <xsd:element ref="ns3:MediaServiceOCR"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448b29-79a8-4484-88c4-0a21f2af47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EventHashCode" ma:index="10" nillable="true" ma:displayName="MediaServiceEventHashCode" ma:hidden="true" ma:internalName="MediaServiceEventHashCode"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b3102e-0080-4e71-9bf3-f6b7c6759f3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284125A-3A97-4221-90D0-74EA346DD4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448b29-79a8-4484-88c4-0a21f2af47f9"/>
    <ds:schemaRef ds:uri="eab3102e-0080-4e71-9bf3-f6b7c6759f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95B4B51-90EB-4CF9-8B0A-73DF6A910919}">
  <ds:schemaRefs>
    <ds:schemaRef ds:uri="http://schemas.microsoft.com/sharepoint/v3/contenttype/forms"/>
  </ds:schemaRefs>
</ds:datastoreItem>
</file>

<file path=customXml/itemProps3.xml><?xml version="1.0" encoding="utf-8"?>
<ds:datastoreItem xmlns:ds="http://schemas.openxmlformats.org/officeDocument/2006/customXml" ds:itemID="{8009F994-205F-4C02-8D9E-5DF49739964E}">
  <ds:schemaRefs>
    <ds:schemaRef ds:uri="http://schemas.microsoft.com/office/2006/documentManagement/types"/>
    <ds:schemaRef ds:uri="eab3102e-0080-4e71-9bf3-f6b7c6759f31"/>
    <ds:schemaRef ds:uri="http://schemas.microsoft.com/office/2006/metadata/properties"/>
    <ds:schemaRef ds:uri="http://www.w3.org/XML/1998/namespace"/>
    <ds:schemaRef ds:uri="http://purl.org/dc/elements/1.1/"/>
    <ds:schemaRef ds:uri="http://schemas.microsoft.com/office/infopath/2007/PartnerControls"/>
    <ds:schemaRef ds:uri="http://purl.org/dc/dcmitype/"/>
    <ds:schemaRef ds:uri="http://schemas.openxmlformats.org/package/2006/metadata/core-properties"/>
    <ds:schemaRef ds:uri="bc448b29-79a8-4484-88c4-0a21f2af47f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791</TotalTime>
  <Words>10092</Words>
  <Application>Microsoft Office PowerPoint</Application>
  <PresentationFormat>Widescreen</PresentationFormat>
  <Paragraphs>592</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Jenkins</dc:creator>
  <cp:lastModifiedBy>Katie PRIDDY</cp:lastModifiedBy>
  <cp:revision>91</cp:revision>
  <dcterms:created xsi:type="dcterms:W3CDTF">2020-08-05T17:55:58Z</dcterms:created>
  <dcterms:modified xsi:type="dcterms:W3CDTF">2022-08-30T10:08:51Z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0x010100F8D1BA4F3E077848BB0C38777EBB6AE6</vt:lpwstr>
  </property>
</Properties>
</file>