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361" r:id="rId5"/>
    <p:sldId id="262" r:id="rId6"/>
    <p:sldId id="263" r:id="rId7"/>
    <p:sldId id="321" r:id="rId8"/>
    <p:sldId id="355" r:id="rId9"/>
    <p:sldId id="349" r:id="rId10"/>
    <p:sldId id="359" r:id="rId11"/>
    <p:sldId id="357" r:id="rId12"/>
    <p:sldId id="348" r:id="rId13"/>
    <p:sldId id="373" r:id="rId14"/>
    <p:sldId id="374" r:id="rId15"/>
    <p:sldId id="375" r:id="rId1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7F9"/>
    <a:srgbClr val="FDFAF9"/>
    <a:srgbClr val="F9F9F8"/>
    <a:srgbClr val="F6F8F7"/>
    <a:srgbClr val="00998F"/>
    <a:srgbClr val="163A5E"/>
    <a:srgbClr val="93CAD2"/>
    <a:srgbClr val="158135"/>
    <a:srgbClr val="53AFD1"/>
    <a:srgbClr val="E478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21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4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5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70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638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54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63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178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38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163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5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B5466-5407-634A-BF17-A6ADCAE9FA3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6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7590C1-EDDD-1987-AC75-989DAB91D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7626"/>
            <a:ext cx="9144000" cy="25504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4320A3-B325-C2B3-A4E7-5086B52439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340" y="181198"/>
            <a:ext cx="3838311" cy="245061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6B4330C-362A-B9AE-B2B8-BCF11C6C32EA}"/>
              </a:ext>
            </a:extLst>
          </p:cNvPr>
          <p:cNvSpPr txBox="1"/>
          <p:nvPr/>
        </p:nvSpPr>
        <p:spPr>
          <a:xfrm>
            <a:off x="642551" y="5137007"/>
            <a:ext cx="7669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Monday 21</a:t>
            </a:r>
            <a:r>
              <a:rPr lang="en-GB" sz="3200" b="1" baseline="30000" dirty="0"/>
              <a:t>st</a:t>
            </a:r>
            <a:r>
              <a:rPr lang="en-GB" sz="3200" b="1" dirty="0"/>
              <a:t>-Wednesday 23rd June 2027</a:t>
            </a:r>
          </a:p>
        </p:txBody>
      </p:sp>
    </p:spTree>
    <p:extLst>
      <p:ext uri="{BB962C8B-B14F-4D97-AF65-F5344CB8AC3E}">
        <p14:creationId xmlns:p14="http://schemas.microsoft.com/office/powerpoint/2010/main" val="1977577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16"/>
          <a:stretch/>
        </p:blipFill>
        <p:spPr>
          <a:xfrm>
            <a:off x="0" y="0"/>
            <a:ext cx="9144000" cy="57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B37034-D340-4459-B951-260F37BB7A42}"/>
              </a:ext>
            </a:extLst>
          </p:cNvPr>
          <p:cNvSpPr txBox="1"/>
          <p:nvPr/>
        </p:nvSpPr>
        <p:spPr>
          <a:xfrm>
            <a:off x="527221" y="1112108"/>
            <a:ext cx="7850659" cy="675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467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16"/>
          <a:stretch/>
        </p:blipFill>
        <p:spPr>
          <a:xfrm>
            <a:off x="0" y="0"/>
            <a:ext cx="9144000" cy="57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FF7E97A-D972-42B5-82E1-4179A9675425}"/>
              </a:ext>
            </a:extLst>
          </p:cNvPr>
          <p:cNvSpPr txBox="1"/>
          <p:nvPr/>
        </p:nvSpPr>
        <p:spPr>
          <a:xfrm>
            <a:off x="609600" y="1112108"/>
            <a:ext cx="7850659" cy="675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7478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9293" y="1194459"/>
            <a:ext cx="6722907" cy="43088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 b="1" dirty="0">
                <a:solidFill>
                  <a:srgbClr val="00998F"/>
                </a:solidFill>
                <a:latin typeface="Arial"/>
                <a:cs typeface="Arial"/>
              </a:rPr>
              <a:t>We know how daunting it can be letting your child go on a residential visit, so we do everything we can to make it a safe and enjoyable experience for all.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7763" y="2020415"/>
            <a:ext cx="4809437" cy="30623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Our policies and procedures are designed to make sure we adhere to the highest safety standards at all times: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Continual safety and first aid training for all staff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Regular checks on equipment before and after every activity session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Qualified First-Aider on </a:t>
            </a:r>
            <a:r>
              <a:rPr lang="en-US" sz="1300" dirty="0" err="1">
                <a:solidFill>
                  <a:srgbClr val="4E4E5C"/>
                </a:solidFill>
                <a:latin typeface="Arial"/>
                <a:cs typeface="Arial"/>
              </a:rPr>
              <a:t>centre</a:t>
            </a: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 24/7</a:t>
            </a:r>
          </a:p>
          <a:p>
            <a:pPr marL="180000" indent="-180000">
              <a:spcAft>
                <a:spcPts val="8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All staff are fully DBS checked.</a:t>
            </a:r>
          </a:p>
          <a:p>
            <a:pPr>
              <a:spcAft>
                <a:spcPts val="8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We create a warm, supportive environment for students so they quickly feel at home. All our activities are progressive, allowing students to join in at whatever level they’re comfortable with. </a:t>
            </a:r>
          </a:p>
          <a:p>
            <a:pPr>
              <a:spcAft>
                <a:spcPts val="4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We have found the best way to help children cope with being away from home is to keep them busy, having fun from dawn ‘til dusk.</a:t>
            </a:r>
          </a:p>
        </p:txBody>
      </p:sp>
      <p:pic>
        <p:nvPicPr>
          <p:cNvPr id="2" name="Picture 1" descr="Extra Slides x2-v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51"/>
          <a:stretch/>
        </p:blipFill>
        <p:spPr>
          <a:xfrm>
            <a:off x="0" y="0"/>
            <a:ext cx="9144000" cy="615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18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AB8C56-2934-40CA-8DF4-C39B3E9A96BF}"/>
              </a:ext>
            </a:extLst>
          </p:cNvPr>
          <p:cNvSpPr txBox="1"/>
          <p:nvPr/>
        </p:nvSpPr>
        <p:spPr>
          <a:xfrm>
            <a:off x="1210961" y="113439"/>
            <a:ext cx="5881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Accommodation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FA3748-81E2-4019-9961-5AE2988EE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71" y="893933"/>
            <a:ext cx="4523833" cy="26092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8A0644-B533-4B4B-9118-1AE75142F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1757" y="893933"/>
            <a:ext cx="3949246" cy="26092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E8787C-9C2E-4ED1-B622-D166176468D7}"/>
              </a:ext>
            </a:extLst>
          </p:cNvPr>
          <p:cNvSpPr txBox="1"/>
          <p:nvPr/>
        </p:nvSpPr>
        <p:spPr>
          <a:xfrm>
            <a:off x="444843" y="3503141"/>
            <a:ext cx="79083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 children will be sleeping in single sex dormitories of 4, 6, 8 or 10.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All dormitories have en-suite bathrooms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Sleeping Bags are needed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Teacher rooms are located between the children’s bedrooms.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We may be sharing the block (not rooms) with other schools</a:t>
            </a:r>
          </a:p>
        </p:txBody>
      </p:sp>
    </p:spTree>
    <p:extLst>
      <p:ext uri="{BB962C8B-B14F-4D97-AF65-F5344CB8AC3E}">
        <p14:creationId xmlns:p14="http://schemas.microsoft.com/office/powerpoint/2010/main" val="657866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BF1944-25E4-47EA-8173-DA11AB4AF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664"/>
            <a:ext cx="9144000" cy="33123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2217B0-FB5F-40D9-AE2E-FD45961832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323" y="3521098"/>
            <a:ext cx="8773297" cy="333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353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7444E5-07E4-25D9-DAE6-8D38167BE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926" y="-1"/>
            <a:ext cx="5508147" cy="77345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43BFEA-2BCC-D531-44F7-4FFB20DB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84" t="87578" r="10499"/>
          <a:stretch/>
        </p:blipFill>
        <p:spPr>
          <a:xfrm rot="1718647">
            <a:off x="-102714" y="2608802"/>
            <a:ext cx="9521257" cy="2025011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81119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D57376-B06F-43B6-9FC5-4634F4729D0E}"/>
              </a:ext>
            </a:extLst>
          </p:cNvPr>
          <p:cNvSpPr txBox="1"/>
          <p:nvPr/>
        </p:nvSpPr>
        <p:spPr>
          <a:xfrm>
            <a:off x="626075" y="1028705"/>
            <a:ext cx="76776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3 buffet style meals each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Plenty of variety available – hot and cold meals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At least one vegetarian option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Salad bar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Plenty of water available at every meal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Dietary requirements catered for – please let us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518E2C-CE36-4886-AC0F-8194F8968EFA}"/>
              </a:ext>
            </a:extLst>
          </p:cNvPr>
          <p:cNvSpPr txBox="1"/>
          <p:nvPr/>
        </p:nvSpPr>
        <p:spPr>
          <a:xfrm>
            <a:off x="2603157" y="197708"/>
            <a:ext cx="570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/>
              <a:t>MEAL TIMES!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728856-D5A2-44A7-A6A4-45D8458F3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917" y="3599208"/>
            <a:ext cx="4788493" cy="315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385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064332" y="31069"/>
            <a:ext cx="19078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PLAN!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72FBE2-D993-491B-BFEC-478A921C2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521" y="350505"/>
            <a:ext cx="1700282" cy="16842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87EA02-1846-A86D-4927-15B283DE9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24" y="1083532"/>
            <a:ext cx="8867499" cy="395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61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09A78D5-5E9B-6413-483C-13710594A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752" y="2556387"/>
            <a:ext cx="4147247" cy="194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B7BB57-7BE4-8F48-B77A-3F164458C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8660" y="96806"/>
            <a:ext cx="4886633" cy="666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473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3DF822-1E5F-FFA1-689A-4AA21C013851}"/>
              </a:ext>
            </a:extLst>
          </p:cNvPr>
          <p:cNvSpPr txBox="1"/>
          <p:nvPr/>
        </p:nvSpPr>
        <p:spPr>
          <a:xfrm>
            <a:off x="146173" y="135031"/>
            <a:ext cx="20483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Cost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3AAB13-FA90-6B17-9FD6-D7086691F47B}"/>
              </a:ext>
            </a:extLst>
          </p:cNvPr>
          <p:cNvSpPr txBox="1"/>
          <p:nvPr/>
        </p:nvSpPr>
        <p:spPr>
          <a:xfrm>
            <a:off x="223520" y="844437"/>
            <a:ext cx="8412479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000" dirty="0">
                <a:latin typeface="Bahnschrift Light" panose="020B0502040204020203" pitchFamily="34" charset="0"/>
              </a:rPr>
              <a:t>We have worked very hard to make the cost as low and as manageable as possible which school has subsidised some of. PGL can be paid in full or in instalments. </a:t>
            </a:r>
          </a:p>
          <a:p>
            <a:pPr algn="l"/>
            <a:endParaRPr lang="en-GB" sz="2000" dirty="0">
              <a:latin typeface="Bahnschrift Light" panose="020B0502040204020203" pitchFamily="34" charset="0"/>
            </a:endParaRPr>
          </a:p>
          <a:p>
            <a:pPr algn="l"/>
            <a:r>
              <a:rPr lang="en-GB" sz="2400" dirty="0">
                <a:latin typeface="Bahnschrift Light" panose="020B0502040204020203" pitchFamily="34" charset="0"/>
              </a:rPr>
              <a:t>Full cost: </a:t>
            </a:r>
            <a:r>
              <a:rPr lang="en-GB" sz="2400" b="1" i="0" u="sng" dirty="0">
                <a:solidFill>
                  <a:srgbClr val="242424"/>
                </a:solidFill>
                <a:effectLst/>
                <a:latin typeface="Bahnschrift Light" panose="020B0502040204020203" pitchFamily="34" charset="0"/>
              </a:rPr>
              <a:t>£270.00</a:t>
            </a:r>
            <a:endParaRPr lang="en-GB" sz="2400" b="1" u="sng" dirty="0">
              <a:latin typeface="Bahnschrift Light" panose="020B0502040204020203" pitchFamily="34" charset="0"/>
            </a:endParaRPr>
          </a:p>
          <a:p>
            <a:pPr algn="l"/>
            <a:r>
              <a:rPr lang="en-GB" sz="2400" dirty="0">
                <a:latin typeface="Bahnschrift Light" panose="020B0502040204020203" pitchFamily="34" charset="0"/>
              </a:rPr>
              <a:t>If your child is entitled to Free School Meals: </a:t>
            </a:r>
            <a:r>
              <a:rPr lang="en-GB" sz="2400" b="1" i="0" u="sng" dirty="0">
                <a:solidFill>
                  <a:srgbClr val="242424"/>
                </a:solidFill>
                <a:effectLst/>
                <a:latin typeface="Bahnschrift Light" panose="020B0502040204020203" pitchFamily="34" charset="0"/>
              </a:rPr>
              <a:t>£240.00</a:t>
            </a:r>
          </a:p>
          <a:p>
            <a:endParaRPr lang="en-GB" sz="2000" dirty="0">
              <a:latin typeface="Bahnschrift Light" panose="020B0502040204020203" pitchFamily="34" charset="0"/>
            </a:endParaRPr>
          </a:p>
          <a:p>
            <a:r>
              <a:rPr lang="en-GB" sz="2000" dirty="0">
                <a:solidFill>
                  <a:srgbClr val="000000"/>
                </a:solidFill>
                <a:latin typeface="Bahnschrift Light" panose="020B0502040204020203" pitchFamily="34" charset="0"/>
              </a:rPr>
              <a:t>W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e are asking parents to pay a </a:t>
            </a:r>
            <a:r>
              <a:rPr lang="en-GB" sz="2000" b="1" i="0" u="sng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non-refundable deposit 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of £40 (£30 for children in receipt of Free school meals) to secure your child a place on the residential trip by </a:t>
            </a:r>
            <a:r>
              <a:rPr lang="en-GB" sz="2800" b="1" i="0" u="sng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Friday 21</a:t>
            </a:r>
            <a:r>
              <a:rPr lang="en-GB" sz="2800" b="1" i="0" u="sng" baseline="30000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st</a:t>
            </a:r>
            <a:r>
              <a:rPr lang="en-GB" sz="2800" b="1" i="0" u="sng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 August </a:t>
            </a:r>
            <a:r>
              <a:rPr lang="en-GB" sz="2800" b="1" u="sng" dirty="0">
                <a:solidFill>
                  <a:srgbClr val="FF0000"/>
                </a:solidFill>
                <a:latin typeface="Bahnschrift Light" panose="020B0502040204020203" pitchFamily="34" charset="0"/>
              </a:rPr>
              <a:t>2026 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. </a:t>
            </a:r>
          </a:p>
          <a:p>
            <a:br>
              <a:rPr lang="en-GB" sz="2000" dirty="0">
                <a:solidFill>
                  <a:srgbClr val="000000"/>
                </a:solidFill>
                <a:latin typeface="Bahnschrift Light" panose="020B0502040204020203" pitchFamily="34" charset="0"/>
              </a:rPr>
            </a:br>
            <a:r>
              <a:rPr lang="en-GB" sz="2000" b="0" i="0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Only deposits received by this date will guarantee a place on this trip. If you have not paid a deposit by </a:t>
            </a:r>
            <a:r>
              <a:rPr lang="en-GB" sz="2000" b="1" i="0" u="sng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Friday 21</a:t>
            </a:r>
            <a:r>
              <a:rPr lang="en-GB" sz="2000" b="1" i="0" u="sng" baseline="30000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st</a:t>
            </a:r>
            <a:r>
              <a:rPr lang="en-GB" sz="2000" b="1" i="0" u="sng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 August </a:t>
            </a:r>
            <a:r>
              <a:rPr lang="en-GB" sz="2000" b="1" u="sng" dirty="0">
                <a:solidFill>
                  <a:srgbClr val="FF0000"/>
                </a:solidFill>
                <a:latin typeface="Bahnschrift Light" panose="020B0502040204020203" pitchFamily="34" charset="0"/>
              </a:rPr>
              <a:t>2026</a:t>
            </a:r>
            <a:r>
              <a:rPr lang="en-GB" sz="2000" b="1" dirty="0">
                <a:solidFill>
                  <a:srgbClr val="000000"/>
                </a:solidFill>
                <a:latin typeface="Bahnschrift Light" panose="020B0502040204020203" pitchFamily="34" charset="0"/>
              </a:rPr>
              <a:t> 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then we cannot guarantee that your child will be able to come. </a:t>
            </a:r>
          </a:p>
          <a:p>
            <a:endParaRPr lang="en-GB" sz="2000" dirty="0">
              <a:solidFill>
                <a:srgbClr val="000000"/>
              </a:solidFill>
              <a:latin typeface="Bahnschrift Light" panose="020B0502040204020203" pitchFamily="34" charset="0"/>
            </a:endParaRPr>
          </a:p>
          <a:p>
            <a:pPr algn="ctr"/>
            <a:r>
              <a:rPr lang="en-GB" sz="2400" b="1" i="0" u="sng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Payment of a deposit means you are committing to a full booking and you </a:t>
            </a:r>
            <a:r>
              <a:rPr lang="en-GB" sz="2400" b="1" u="sng" dirty="0">
                <a:solidFill>
                  <a:srgbClr val="000000"/>
                </a:solidFill>
                <a:latin typeface="Bahnschrift Light" panose="020B0502040204020203" pitchFamily="34" charset="0"/>
              </a:rPr>
              <a:t>will make</a:t>
            </a:r>
            <a:r>
              <a:rPr lang="en-GB" sz="2400" b="1" i="0" u="sng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 all payments. </a:t>
            </a:r>
            <a:br>
              <a:rPr lang="en-GB" sz="2400" b="1" i="0" u="sng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</a:br>
            <a:r>
              <a:rPr lang="en-GB" sz="2400" b="1" i="0" u="sng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All payments are non-refundable.</a:t>
            </a:r>
            <a:endParaRPr lang="en-GB" sz="2400" b="1" u="sng" dirty="0"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443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4D9A3B-123C-9C03-874A-54EE05394B79}"/>
              </a:ext>
            </a:extLst>
          </p:cNvPr>
          <p:cNvSpPr txBox="1"/>
          <p:nvPr/>
        </p:nvSpPr>
        <p:spPr>
          <a:xfrm>
            <a:off x="186813" y="255639"/>
            <a:ext cx="862289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9070" algn="just"/>
            <a:r>
              <a:rPr lang="en-GB" sz="28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Payments</a:t>
            </a:r>
          </a:p>
          <a:p>
            <a:pPr marR="179070" algn="just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help, after paying the deposit we are offering the option of paying the remaining balance in monthly instalments of </a:t>
            </a:r>
            <a:r>
              <a:rPr lang="en-GB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£28.75 (£26.25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for those</a:t>
            </a:r>
            <a:r>
              <a:rPr lang="en-GB" dirty="0"/>
              <a:t> entitled to Free School Meals)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R="179070" algn="just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070" algn="just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</a:p>
          <a:p>
            <a:pPr marR="179070" algn="just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070" algn="just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paying your deposit in July, you can pay the whole amount if you prefer. Payments must be made regularly to keep up with the monthly invoices from PGL. </a:t>
            </a: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Payment of a deposit means you are committing to a </a:t>
            </a:r>
            <a:r>
              <a:rPr lang="en-GB" b="1" i="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full </a:t>
            </a:r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booking and all payments must are required. </a:t>
            </a:r>
          </a:p>
          <a:p>
            <a:pPr marR="179070" algn="just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070" algn="just"/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Payments can only be made on the Arbor App and the deposit should be received by</a:t>
            </a:r>
            <a:r>
              <a:rPr lang="en-GB" b="1" i="0" u="sng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 Friday 21</a:t>
            </a:r>
            <a:r>
              <a:rPr lang="en-GB" b="1" i="0" u="sng" baseline="30000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st</a:t>
            </a:r>
            <a:r>
              <a:rPr lang="en-GB" b="1" i="0" u="sng" dirty="0">
                <a:solidFill>
                  <a:srgbClr val="FF0000"/>
                </a:solidFill>
                <a:effectLst/>
                <a:latin typeface="Bahnschrift Light" panose="020B0502040204020203" pitchFamily="34" charset="0"/>
              </a:rPr>
              <a:t> August </a:t>
            </a:r>
            <a:r>
              <a:rPr lang="en-GB" b="1" u="sng" dirty="0">
                <a:solidFill>
                  <a:srgbClr val="FF0000"/>
                </a:solidFill>
                <a:latin typeface="Bahnschrift Light" panose="020B0502040204020203" pitchFamily="34" charset="0"/>
              </a:rPr>
              <a:t>2026</a:t>
            </a:r>
            <a:endParaRPr lang="en-GB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R="179070" algn="just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79070"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PAYMENTS ARE NON-REFUNDABLE AND ARE A COMMITMENT TO PAY THE FULL BALANCE BY </a:t>
            </a:r>
            <a:r>
              <a:rPr lang="en-GB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FRIDAY 30</a:t>
            </a:r>
            <a:r>
              <a:rPr lang="en-GB" b="1" u="sng" baseline="30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APRIL 2027</a:t>
            </a:r>
            <a:endParaRPr lang="en-GB" b="1" i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en-GB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Child’s profile - scroll down to Activities – select trips – Trips open to (name of child) - select Y6 Dearne Valley 2027 – press the tab Sign up (name of child) for Trip – make payment (enter the amount to be paid either full amount or instalment) </a:t>
            </a:r>
          </a:p>
          <a:p>
            <a:pPr algn="just"/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Press Pay (Green Tab) then enter your card details and press Pay (Green Tab)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5133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B8D68DC24C094D887290D5F578F37F" ma:contentTypeVersion="14" ma:contentTypeDescription="Create a new document." ma:contentTypeScope="" ma:versionID="b9a8882e794d27430248d7ed22d48432">
  <xsd:schema xmlns:xsd="http://www.w3.org/2001/XMLSchema" xmlns:xs="http://www.w3.org/2001/XMLSchema" xmlns:p="http://schemas.microsoft.com/office/2006/metadata/properties" xmlns:ns3="56a4a2d4-fc99-4974-9cd9-93c7c3bef011" xmlns:ns4="2d16f22d-ccf9-49b4-997e-2f0c7cebfbf4" targetNamespace="http://schemas.microsoft.com/office/2006/metadata/properties" ma:root="true" ma:fieldsID="89d508dc678d4a82cb85b4d1900a935f" ns3:_="" ns4:_="">
    <xsd:import namespace="56a4a2d4-fc99-4974-9cd9-93c7c3bef011"/>
    <xsd:import namespace="2d16f22d-ccf9-49b4-997e-2f0c7cebfbf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a4a2d4-fc99-4974-9cd9-93c7c3bef0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16f22d-ccf9-49b4-997e-2f0c7cebfbf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80FCDD3-FADD-4D8D-9C81-A5B5664501D0}">
  <ds:schemaRefs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56a4a2d4-fc99-4974-9cd9-93c7c3bef011"/>
    <ds:schemaRef ds:uri="http://schemas.openxmlformats.org/package/2006/metadata/core-properties"/>
    <ds:schemaRef ds:uri="2d16f22d-ccf9-49b4-997e-2f0c7cebfbf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BA060D6-7656-4FE1-8B01-E62D609F52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a4a2d4-fc99-4974-9cd9-93c7c3bef011"/>
    <ds:schemaRef ds:uri="2d16f22d-ccf9-49b4-997e-2f0c7cebfb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96FEE4A-6FAC-4FE7-B3EB-02D478A9C3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597</Words>
  <Application>Microsoft Office PowerPoint</Application>
  <PresentationFormat>On-screen Show (4:3)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Bahnschrift Light</vt:lpstr>
      <vt:lpstr>Calibri</vt:lpstr>
      <vt:lpstr>Lucida Grande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2UpFront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Highland</dc:creator>
  <cp:lastModifiedBy>James Harper</cp:lastModifiedBy>
  <cp:revision>133</cp:revision>
  <cp:lastPrinted>2026-07-09T11:21:13Z</cp:lastPrinted>
  <dcterms:created xsi:type="dcterms:W3CDTF">2016-09-08T15:10:43Z</dcterms:created>
  <dcterms:modified xsi:type="dcterms:W3CDTF">2026-07-09T15:24:05Z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0x0101003FB8D68DC24C094D887290D5F578F37F</vt:lpwstr>
  </property>
</Properties>
</file>